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embeddings/Microsoft_Equation17.bin" ContentType="application/vnd.openxmlformats-officedocument.oleObject"/>
  <Override PartName="/ppt/embeddings/Microsoft_Equation21.bin" ContentType="application/vnd.openxmlformats-officedocument.oleObject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embeddings/Microsoft_Equation22.bin" ContentType="application/vnd.openxmlformats-officedocument.oleObject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embeddings/Microsoft_Equation29.bin" ContentType="application/vnd.openxmlformats-officedocument.oleObject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Microsoft_Equation8.bin" ContentType="application/vnd.openxmlformats-officedocument.oleObject"/>
  <Override PartName="/ppt/charts/chart2.xml" ContentType="application/vnd.openxmlformats-officedocument.drawingml.char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19.bin" ContentType="application/vnd.openxmlformats-officedocument.oleObject"/>
  <Override PartName="/ppt/embeddings/Microsoft_Equation4.bin" ContentType="application/vnd.openxmlformats-officedocument.oleObject"/>
  <Override PartName="/ppt/embeddings/Microsoft_Equation20.bin" ContentType="application/vnd.openxmlformats-officedocument.oleObject"/>
  <Override PartName="/ppt/notesSlides/notesSlide15.xml" ContentType="application/vnd.openxmlformats-officedocument.presentationml.notesSlide+xml"/>
  <Override PartName="/ppt/slides/slide13.xml" ContentType="application/vnd.openxmlformats-officedocument.presentationml.slide+xml"/>
  <Override PartName="/ppt/embeddings/Microsoft_Equation23.bin" ContentType="application/vnd.openxmlformats-officedocument.oleObject"/>
  <Override PartName="/ppt/notesSlides/notesSlide17.xml" ContentType="application/vnd.openxmlformats-officedocument.presentationml.notesSlide+xml"/>
  <Override PartName="/ppt/embeddings/Microsoft_Equation36.bin" ContentType="application/vnd.openxmlformats-officedocument.oleObject"/>
  <Override PartName="/ppt/notesSlides/notesSlide23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Microsoft_Equation24.bin" ContentType="application/vnd.openxmlformats-officedocument.oleObject"/>
  <Override PartName="/ppt/embeddings/Microsoft_Equation30.bin" ContentType="application/vnd.openxmlformats-officedocument.oleObject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embeddings/Microsoft_Equation28.bin" ContentType="application/vnd.openxmlformats-officedocument.oleObject"/>
  <Override PartName="/ppt/slides/slide3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34.bin" ContentType="application/vnd.openxmlformats-officedocument.oleObject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25.bin" ContentType="application/vnd.openxmlformats-officedocument.oleObject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14.bin" ContentType="application/vnd.openxmlformats-officedocument.oleObject"/>
  <Override PartName="/ppt/embeddings/Microsoft_Equation26.bin" ContentType="application/vnd.openxmlformats-officedocument.oleObject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embeddings/Microsoft_Equation10.bin" ContentType="application/vnd.openxmlformats-officedocument.oleObject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embeddings/Microsoft_Equation33.bin" ContentType="application/vnd.openxmlformats-officedocument.oleObject"/>
  <Override PartName="/ppt/embeddings/Microsoft_Equation40.bin" ContentType="application/vnd.openxmlformats-officedocument.oleObject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embeddings/Microsoft_Equation13.bin" ContentType="application/vnd.openxmlformats-officedocument.oleObject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embeddings/Microsoft_Equation31.bin" ContentType="application/vnd.openxmlformats-officedocument.oleObject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embeddings/Microsoft_Equation27.bin" ContentType="application/vnd.openxmlformats-officedocument.oleObject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37.bin" ContentType="application/vnd.openxmlformats-officedocument.oleObject"/>
  <Override PartName="/ppt/embeddings/Microsoft_Equation6.bin" ContentType="application/vnd.openxmlformats-officedocument.oleObject"/>
  <Override PartName="/ppt/embeddings/Microsoft_Equation32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419" r:id="rId3"/>
    <p:sldId id="421" r:id="rId4"/>
    <p:sldId id="423" r:id="rId5"/>
    <p:sldId id="424" r:id="rId6"/>
    <p:sldId id="426" r:id="rId7"/>
    <p:sldId id="427" r:id="rId8"/>
    <p:sldId id="428" r:id="rId9"/>
    <p:sldId id="425" r:id="rId10"/>
    <p:sldId id="420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8" r:id="rId20"/>
    <p:sldId id="274" r:id="rId21"/>
    <p:sldId id="325" r:id="rId22"/>
    <p:sldId id="357" r:id="rId23"/>
    <p:sldId id="277" r:id="rId24"/>
    <p:sldId id="390" r:id="rId25"/>
    <p:sldId id="278" r:id="rId26"/>
    <p:sldId id="379" r:id="rId27"/>
    <p:sldId id="380" r:id="rId28"/>
    <p:sldId id="378" r:id="rId29"/>
    <p:sldId id="388" r:id="rId30"/>
    <p:sldId id="384" r:id="rId31"/>
    <p:sldId id="320" r:id="rId32"/>
    <p:sldId id="382" r:id="rId33"/>
    <p:sldId id="395" r:id="rId34"/>
    <p:sldId id="299" r:id="rId35"/>
    <p:sldId id="441" r:id="rId36"/>
    <p:sldId id="371" r:id="rId37"/>
    <p:sldId id="413" r:id="rId38"/>
    <p:sldId id="386" r:id="rId39"/>
    <p:sldId id="444" r:id="rId40"/>
    <p:sldId id="334" r:id="rId41"/>
    <p:sldId id="275" r:id="rId42"/>
    <p:sldId id="283" r:id="rId43"/>
    <p:sldId id="285" r:id="rId44"/>
    <p:sldId id="443" r:id="rId45"/>
    <p:sldId id="411" r:id="rId46"/>
    <p:sldId id="412" r:id="rId47"/>
    <p:sldId id="361" r:id="rId48"/>
    <p:sldId id="396" r:id="rId49"/>
    <p:sldId id="301" r:id="rId50"/>
    <p:sldId id="391" r:id="rId51"/>
    <p:sldId id="360" r:id="rId52"/>
    <p:sldId id="289" r:id="rId53"/>
    <p:sldId id="409" r:id="rId54"/>
    <p:sldId id="307" r:id="rId55"/>
    <p:sldId id="445" r:id="rId56"/>
    <p:sldId id="389" r:id="rId57"/>
    <p:sldId id="276" r:id="rId58"/>
    <p:sldId id="410" r:id="rId59"/>
    <p:sldId id="332" r:id="rId60"/>
    <p:sldId id="402" r:id="rId61"/>
    <p:sldId id="442" r:id="rId62"/>
    <p:sldId id="440" r:id="rId63"/>
    <p:sldId id="408" r:id="rId64"/>
    <p:sldId id="363" r:id="rId65"/>
    <p:sldId id="439" r:id="rId66"/>
    <p:sldId id="418" r:id="rId67"/>
    <p:sldId id="417" r:id="rId68"/>
    <p:sldId id="416" r:id="rId69"/>
    <p:sldId id="415" r:id="rId70"/>
    <p:sldId id="437" r:id="rId71"/>
    <p:sldId id="414" r:id="rId72"/>
    <p:sldId id="422" r:id="rId73"/>
    <p:sldId id="401" r:id="rId74"/>
    <p:sldId id="399" r:id="rId75"/>
    <p:sldId id="400" r:id="rId76"/>
    <p:sldId id="286" r:id="rId77"/>
    <p:sldId id="355" r:id="rId78"/>
    <p:sldId id="284" r:id="rId79"/>
    <p:sldId id="362" r:id="rId80"/>
    <p:sldId id="372" r:id="rId81"/>
    <p:sldId id="373" r:id="rId82"/>
    <p:sldId id="392" r:id="rId83"/>
    <p:sldId id="393" r:id="rId84"/>
    <p:sldId id="394" r:id="rId85"/>
    <p:sldId id="405" r:id="rId86"/>
    <p:sldId id="406" r:id="rId87"/>
    <p:sldId id="407" r:id="rId88"/>
    <p:sldId id="397" r:id="rId89"/>
    <p:sldId id="383" r:id="rId90"/>
    <p:sldId id="385" r:id="rId91"/>
    <p:sldId id="292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C6C4F0"/>
    <a:srgbClr val="1513D7"/>
    <a:srgbClr val="9D3A3A"/>
    <a:srgbClr val="E4B9B8"/>
    <a:srgbClr val="00FF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220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576" y="-864"/>
      </p:cViewPr>
      <p:guideLst>
        <p:guide orient="horz" pos="2184"/>
        <p:guide pos="30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4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96" Type="http://schemas.openxmlformats.org/officeDocument/2006/relationships/viewProps" Target="viewProps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presProps" Target="presProps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notesMaster" Target="notesMasters/notesMaster1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ard%20drive:Users:yhao:Desktop:ERL%20Dipole%20Measurement:summa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ard%20drive:Users:yhao:Desktop:ERL%20Dipole%20Measurement: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At pole center, longitudinal scan</a:t>
            </a:r>
          </a:p>
        </c:rich>
      </c:tx>
      <c:layout>
        <c:manualLayout>
          <c:xMode val="edge"/>
          <c:yMode val="edge"/>
          <c:x val="0.251094742189484"/>
          <c:y val="0.784639407302967"/>
        </c:manualLayout>
      </c:layout>
    </c:title>
    <c:plotArea>
      <c:layout>
        <c:manualLayout>
          <c:layoutTarget val="inner"/>
          <c:xMode val="edge"/>
          <c:yMode val="edge"/>
          <c:x val="0.212024892049784"/>
          <c:y val="0.0247780865464095"/>
          <c:w val="0.633239595050619"/>
          <c:h val="0.760414578859461"/>
        </c:manualLayout>
      </c:layout>
      <c:scatterChart>
        <c:scatterStyle val="smoothMarker"/>
        <c:ser>
          <c:idx val="4"/>
          <c:order val="0"/>
          <c:tx>
            <c:strRef>
              <c:f>'Longitudinal Scan'!$F$10</c:f>
              <c:strCache>
                <c:ptCount val="1"/>
                <c:pt idx="0">
                  <c:v>dx=0mm</c:v>
                </c:pt>
              </c:strCache>
            </c:strRef>
          </c:tx>
          <c:xVal>
            <c:numRef>
              <c:f>'Longitudinal Scan'!$A$11:$A$271</c:f>
              <c:numCache>
                <c:formatCode>General</c:formatCode>
                <c:ptCount val="261"/>
                <c:pt idx="0">
                  <c:v>39.224</c:v>
                </c:pt>
                <c:pt idx="1">
                  <c:v>41.224</c:v>
                </c:pt>
                <c:pt idx="2">
                  <c:v>43.224</c:v>
                </c:pt>
                <c:pt idx="3">
                  <c:v>45.224</c:v>
                </c:pt>
                <c:pt idx="4">
                  <c:v>47.224</c:v>
                </c:pt>
                <c:pt idx="5">
                  <c:v>49.235</c:v>
                </c:pt>
                <c:pt idx="6">
                  <c:v>51.224</c:v>
                </c:pt>
                <c:pt idx="7">
                  <c:v>53.234</c:v>
                </c:pt>
                <c:pt idx="8">
                  <c:v>55.224</c:v>
                </c:pt>
                <c:pt idx="9">
                  <c:v>57.224</c:v>
                </c:pt>
                <c:pt idx="10">
                  <c:v>59.224</c:v>
                </c:pt>
                <c:pt idx="11">
                  <c:v>61.224</c:v>
                </c:pt>
                <c:pt idx="12">
                  <c:v>63.224</c:v>
                </c:pt>
                <c:pt idx="13">
                  <c:v>65.224</c:v>
                </c:pt>
                <c:pt idx="14">
                  <c:v>67.224</c:v>
                </c:pt>
                <c:pt idx="15">
                  <c:v>69.224</c:v>
                </c:pt>
                <c:pt idx="16">
                  <c:v>71.224</c:v>
                </c:pt>
                <c:pt idx="17">
                  <c:v>73.224</c:v>
                </c:pt>
                <c:pt idx="18">
                  <c:v>75.224</c:v>
                </c:pt>
                <c:pt idx="19">
                  <c:v>77.224</c:v>
                </c:pt>
                <c:pt idx="20">
                  <c:v>79.234</c:v>
                </c:pt>
                <c:pt idx="21">
                  <c:v>81.224</c:v>
                </c:pt>
                <c:pt idx="22">
                  <c:v>83.224</c:v>
                </c:pt>
                <c:pt idx="23">
                  <c:v>85.224</c:v>
                </c:pt>
                <c:pt idx="24">
                  <c:v>87.224</c:v>
                </c:pt>
                <c:pt idx="25">
                  <c:v>89.224</c:v>
                </c:pt>
                <c:pt idx="26">
                  <c:v>91.224</c:v>
                </c:pt>
                <c:pt idx="27">
                  <c:v>93.224</c:v>
                </c:pt>
                <c:pt idx="28">
                  <c:v>95.224</c:v>
                </c:pt>
                <c:pt idx="29">
                  <c:v>97.224</c:v>
                </c:pt>
                <c:pt idx="30">
                  <c:v>99.224</c:v>
                </c:pt>
                <c:pt idx="31">
                  <c:v>101.224</c:v>
                </c:pt>
                <c:pt idx="32">
                  <c:v>103.224</c:v>
                </c:pt>
                <c:pt idx="33">
                  <c:v>105.236</c:v>
                </c:pt>
                <c:pt idx="34">
                  <c:v>107.224</c:v>
                </c:pt>
                <c:pt idx="35">
                  <c:v>109.224</c:v>
                </c:pt>
                <c:pt idx="36">
                  <c:v>111.232</c:v>
                </c:pt>
                <c:pt idx="37">
                  <c:v>113.224</c:v>
                </c:pt>
                <c:pt idx="38">
                  <c:v>115.224</c:v>
                </c:pt>
                <c:pt idx="39">
                  <c:v>117.224</c:v>
                </c:pt>
                <c:pt idx="40">
                  <c:v>119.224</c:v>
                </c:pt>
                <c:pt idx="41">
                  <c:v>121.224</c:v>
                </c:pt>
                <c:pt idx="42">
                  <c:v>123.224</c:v>
                </c:pt>
                <c:pt idx="43">
                  <c:v>125.235</c:v>
                </c:pt>
                <c:pt idx="44">
                  <c:v>127.224</c:v>
                </c:pt>
                <c:pt idx="45">
                  <c:v>129.224</c:v>
                </c:pt>
                <c:pt idx="46">
                  <c:v>131.224</c:v>
                </c:pt>
                <c:pt idx="47">
                  <c:v>133.236</c:v>
                </c:pt>
                <c:pt idx="48">
                  <c:v>135.224</c:v>
                </c:pt>
                <c:pt idx="49">
                  <c:v>137.224</c:v>
                </c:pt>
                <c:pt idx="50">
                  <c:v>139.224</c:v>
                </c:pt>
                <c:pt idx="51">
                  <c:v>141.224</c:v>
                </c:pt>
                <c:pt idx="52">
                  <c:v>143.224</c:v>
                </c:pt>
                <c:pt idx="53">
                  <c:v>145.224</c:v>
                </c:pt>
                <c:pt idx="54">
                  <c:v>147.224</c:v>
                </c:pt>
                <c:pt idx="55">
                  <c:v>149.224</c:v>
                </c:pt>
                <c:pt idx="56">
                  <c:v>151.224</c:v>
                </c:pt>
                <c:pt idx="57">
                  <c:v>153.237</c:v>
                </c:pt>
                <c:pt idx="58">
                  <c:v>155.235</c:v>
                </c:pt>
                <c:pt idx="59">
                  <c:v>157.224</c:v>
                </c:pt>
                <c:pt idx="60">
                  <c:v>159.224</c:v>
                </c:pt>
                <c:pt idx="61">
                  <c:v>161.224</c:v>
                </c:pt>
                <c:pt idx="62">
                  <c:v>163.224</c:v>
                </c:pt>
                <c:pt idx="63">
                  <c:v>165.236</c:v>
                </c:pt>
                <c:pt idx="64">
                  <c:v>167.224</c:v>
                </c:pt>
                <c:pt idx="65">
                  <c:v>169.224</c:v>
                </c:pt>
                <c:pt idx="66">
                  <c:v>171.224</c:v>
                </c:pt>
                <c:pt idx="67">
                  <c:v>173.224</c:v>
                </c:pt>
                <c:pt idx="68">
                  <c:v>175.224</c:v>
                </c:pt>
                <c:pt idx="69">
                  <c:v>177.224</c:v>
                </c:pt>
                <c:pt idx="70">
                  <c:v>179.224</c:v>
                </c:pt>
                <c:pt idx="71">
                  <c:v>181.224</c:v>
                </c:pt>
                <c:pt idx="72">
                  <c:v>183.223</c:v>
                </c:pt>
                <c:pt idx="73">
                  <c:v>185.224</c:v>
                </c:pt>
                <c:pt idx="74">
                  <c:v>187.224</c:v>
                </c:pt>
                <c:pt idx="75">
                  <c:v>189.224</c:v>
                </c:pt>
                <c:pt idx="76">
                  <c:v>191.224</c:v>
                </c:pt>
                <c:pt idx="77">
                  <c:v>193.224</c:v>
                </c:pt>
                <c:pt idx="78">
                  <c:v>195.235</c:v>
                </c:pt>
                <c:pt idx="79">
                  <c:v>197.236</c:v>
                </c:pt>
                <c:pt idx="80">
                  <c:v>199.224</c:v>
                </c:pt>
                <c:pt idx="81">
                  <c:v>201.236</c:v>
                </c:pt>
                <c:pt idx="82">
                  <c:v>203.237</c:v>
                </c:pt>
                <c:pt idx="83">
                  <c:v>205.235</c:v>
                </c:pt>
                <c:pt idx="84">
                  <c:v>207.236</c:v>
                </c:pt>
                <c:pt idx="85">
                  <c:v>209.224</c:v>
                </c:pt>
                <c:pt idx="86">
                  <c:v>211.234</c:v>
                </c:pt>
                <c:pt idx="87">
                  <c:v>213.224</c:v>
                </c:pt>
                <c:pt idx="88">
                  <c:v>215.224</c:v>
                </c:pt>
                <c:pt idx="89">
                  <c:v>217.224</c:v>
                </c:pt>
                <c:pt idx="90">
                  <c:v>219.224</c:v>
                </c:pt>
                <c:pt idx="91">
                  <c:v>221.234</c:v>
                </c:pt>
                <c:pt idx="92">
                  <c:v>223.224</c:v>
                </c:pt>
                <c:pt idx="93">
                  <c:v>225.224</c:v>
                </c:pt>
                <c:pt idx="94">
                  <c:v>227.224</c:v>
                </c:pt>
                <c:pt idx="95">
                  <c:v>229.224</c:v>
                </c:pt>
                <c:pt idx="96">
                  <c:v>231.224</c:v>
                </c:pt>
                <c:pt idx="97">
                  <c:v>233.224</c:v>
                </c:pt>
                <c:pt idx="98">
                  <c:v>235.224</c:v>
                </c:pt>
                <c:pt idx="99">
                  <c:v>237.224</c:v>
                </c:pt>
                <c:pt idx="100">
                  <c:v>239.224</c:v>
                </c:pt>
                <c:pt idx="101">
                  <c:v>241.224</c:v>
                </c:pt>
                <c:pt idx="102">
                  <c:v>243.235</c:v>
                </c:pt>
                <c:pt idx="103">
                  <c:v>245.224</c:v>
                </c:pt>
                <c:pt idx="104">
                  <c:v>247.224</c:v>
                </c:pt>
                <c:pt idx="105">
                  <c:v>249.224</c:v>
                </c:pt>
                <c:pt idx="106">
                  <c:v>251.224</c:v>
                </c:pt>
                <c:pt idx="107">
                  <c:v>253.224</c:v>
                </c:pt>
                <c:pt idx="108">
                  <c:v>255.232</c:v>
                </c:pt>
                <c:pt idx="109">
                  <c:v>257.224</c:v>
                </c:pt>
                <c:pt idx="110">
                  <c:v>259.224</c:v>
                </c:pt>
                <c:pt idx="111">
                  <c:v>261.224</c:v>
                </c:pt>
                <c:pt idx="112">
                  <c:v>263.224</c:v>
                </c:pt>
                <c:pt idx="113">
                  <c:v>265.224</c:v>
                </c:pt>
                <c:pt idx="114">
                  <c:v>267.224</c:v>
                </c:pt>
                <c:pt idx="115">
                  <c:v>269.235</c:v>
                </c:pt>
                <c:pt idx="116">
                  <c:v>271.224</c:v>
                </c:pt>
                <c:pt idx="117">
                  <c:v>273.235</c:v>
                </c:pt>
                <c:pt idx="118">
                  <c:v>275.224</c:v>
                </c:pt>
                <c:pt idx="119">
                  <c:v>277.224</c:v>
                </c:pt>
                <c:pt idx="120">
                  <c:v>279.224</c:v>
                </c:pt>
                <c:pt idx="121">
                  <c:v>281.224</c:v>
                </c:pt>
                <c:pt idx="122">
                  <c:v>283.224</c:v>
                </c:pt>
                <c:pt idx="123">
                  <c:v>285.232</c:v>
                </c:pt>
                <c:pt idx="124">
                  <c:v>287.224</c:v>
                </c:pt>
                <c:pt idx="125">
                  <c:v>289.224</c:v>
                </c:pt>
                <c:pt idx="126">
                  <c:v>291.2359999999989</c:v>
                </c:pt>
                <c:pt idx="127">
                  <c:v>293.234</c:v>
                </c:pt>
                <c:pt idx="128">
                  <c:v>295.224</c:v>
                </c:pt>
                <c:pt idx="129">
                  <c:v>297.235</c:v>
                </c:pt>
                <c:pt idx="130">
                  <c:v>299.235</c:v>
                </c:pt>
                <c:pt idx="131">
                  <c:v>301.224</c:v>
                </c:pt>
                <c:pt idx="132">
                  <c:v>303.234</c:v>
                </c:pt>
                <c:pt idx="133">
                  <c:v>305.234</c:v>
                </c:pt>
                <c:pt idx="134">
                  <c:v>307.224</c:v>
                </c:pt>
                <c:pt idx="135">
                  <c:v>309.224</c:v>
                </c:pt>
                <c:pt idx="136">
                  <c:v>311.224</c:v>
                </c:pt>
                <c:pt idx="137">
                  <c:v>313.224</c:v>
                </c:pt>
                <c:pt idx="138">
                  <c:v>315.237</c:v>
                </c:pt>
                <c:pt idx="139">
                  <c:v>317.2359999999989</c:v>
                </c:pt>
                <c:pt idx="140">
                  <c:v>319.224</c:v>
                </c:pt>
                <c:pt idx="141">
                  <c:v>321.224</c:v>
                </c:pt>
                <c:pt idx="142">
                  <c:v>323.224</c:v>
                </c:pt>
                <c:pt idx="143">
                  <c:v>325.234</c:v>
                </c:pt>
                <c:pt idx="144">
                  <c:v>327.224</c:v>
                </c:pt>
                <c:pt idx="145">
                  <c:v>329.224</c:v>
                </c:pt>
                <c:pt idx="146">
                  <c:v>331.234</c:v>
                </c:pt>
                <c:pt idx="147">
                  <c:v>333.224</c:v>
                </c:pt>
                <c:pt idx="148">
                  <c:v>335.235</c:v>
                </c:pt>
                <c:pt idx="149">
                  <c:v>337.224</c:v>
                </c:pt>
                <c:pt idx="150">
                  <c:v>339.224</c:v>
                </c:pt>
                <c:pt idx="151">
                  <c:v>341.224</c:v>
                </c:pt>
                <c:pt idx="152">
                  <c:v>343.224</c:v>
                </c:pt>
                <c:pt idx="153">
                  <c:v>345.224</c:v>
                </c:pt>
                <c:pt idx="154">
                  <c:v>347.232</c:v>
                </c:pt>
                <c:pt idx="155">
                  <c:v>349.224</c:v>
                </c:pt>
                <c:pt idx="156">
                  <c:v>351.224</c:v>
                </c:pt>
                <c:pt idx="157">
                  <c:v>353.224</c:v>
                </c:pt>
                <c:pt idx="158">
                  <c:v>355.224</c:v>
                </c:pt>
                <c:pt idx="159">
                  <c:v>357.224</c:v>
                </c:pt>
                <c:pt idx="160">
                  <c:v>359.224</c:v>
                </c:pt>
                <c:pt idx="161">
                  <c:v>361.224</c:v>
                </c:pt>
                <c:pt idx="162">
                  <c:v>363.224</c:v>
                </c:pt>
                <c:pt idx="163">
                  <c:v>365.224</c:v>
                </c:pt>
                <c:pt idx="164">
                  <c:v>367.224</c:v>
                </c:pt>
                <c:pt idx="165">
                  <c:v>369.224</c:v>
                </c:pt>
                <c:pt idx="166">
                  <c:v>371.224</c:v>
                </c:pt>
                <c:pt idx="167">
                  <c:v>373.224</c:v>
                </c:pt>
                <c:pt idx="168">
                  <c:v>375.224</c:v>
                </c:pt>
                <c:pt idx="169">
                  <c:v>377.224</c:v>
                </c:pt>
                <c:pt idx="170">
                  <c:v>379.224</c:v>
                </c:pt>
                <c:pt idx="171">
                  <c:v>381.224</c:v>
                </c:pt>
                <c:pt idx="172">
                  <c:v>383.224</c:v>
                </c:pt>
                <c:pt idx="173">
                  <c:v>385.224</c:v>
                </c:pt>
                <c:pt idx="174">
                  <c:v>387.235</c:v>
                </c:pt>
                <c:pt idx="175">
                  <c:v>389.224</c:v>
                </c:pt>
                <c:pt idx="176">
                  <c:v>391.2329999999992</c:v>
                </c:pt>
                <c:pt idx="177">
                  <c:v>393.224</c:v>
                </c:pt>
                <c:pt idx="178">
                  <c:v>395.2359999999989</c:v>
                </c:pt>
                <c:pt idx="179">
                  <c:v>397.2359999999989</c:v>
                </c:pt>
                <c:pt idx="180">
                  <c:v>399.224</c:v>
                </c:pt>
                <c:pt idx="181">
                  <c:v>401.224</c:v>
                </c:pt>
                <c:pt idx="182">
                  <c:v>403.224</c:v>
                </c:pt>
                <c:pt idx="183">
                  <c:v>405.224</c:v>
                </c:pt>
                <c:pt idx="184">
                  <c:v>407.224</c:v>
                </c:pt>
                <c:pt idx="185">
                  <c:v>409.224</c:v>
                </c:pt>
                <c:pt idx="186">
                  <c:v>411.224</c:v>
                </c:pt>
                <c:pt idx="187">
                  <c:v>413.224</c:v>
                </c:pt>
                <c:pt idx="188">
                  <c:v>415.224</c:v>
                </c:pt>
                <c:pt idx="189">
                  <c:v>417.224</c:v>
                </c:pt>
                <c:pt idx="190">
                  <c:v>419.224</c:v>
                </c:pt>
                <c:pt idx="191">
                  <c:v>421.224</c:v>
                </c:pt>
                <c:pt idx="192">
                  <c:v>423.224</c:v>
                </c:pt>
                <c:pt idx="193">
                  <c:v>425.224</c:v>
                </c:pt>
                <c:pt idx="194">
                  <c:v>427.235</c:v>
                </c:pt>
                <c:pt idx="195">
                  <c:v>429.224</c:v>
                </c:pt>
                <c:pt idx="196">
                  <c:v>431.23</c:v>
                </c:pt>
                <c:pt idx="197">
                  <c:v>433.237</c:v>
                </c:pt>
                <c:pt idx="198">
                  <c:v>435.224</c:v>
                </c:pt>
                <c:pt idx="199">
                  <c:v>437.224</c:v>
                </c:pt>
                <c:pt idx="200">
                  <c:v>439.224</c:v>
                </c:pt>
                <c:pt idx="201">
                  <c:v>441.224</c:v>
                </c:pt>
                <c:pt idx="202">
                  <c:v>443.2359999999989</c:v>
                </c:pt>
                <c:pt idx="203">
                  <c:v>445.2359999999989</c:v>
                </c:pt>
                <c:pt idx="204">
                  <c:v>447.224</c:v>
                </c:pt>
                <c:pt idx="205">
                  <c:v>449.224</c:v>
                </c:pt>
                <c:pt idx="206">
                  <c:v>451.237</c:v>
                </c:pt>
                <c:pt idx="207">
                  <c:v>453.224</c:v>
                </c:pt>
                <c:pt idx="208">
                  <c:v>455.235</c:v>
                </c:pt>
                <c:pt idx="209">
                  <c:v>457.235</c:v>
                </c:pt>
                <c:pt idx="210">
                  <c:v>459.224</c:v>
                </c:pt>
                <c:pt idx="211">
                  <c:v>461.224</c:v>
                </c:pt>
                <c:pt idx="212">
                  <c:v>463.224</c:v>
                </c:pt>
                <c:pt idx="213">
                  <c:v>465.2309999999989</c:v>
                </c:pt>
                <c:pt idx="214">
                  <c:v>467.224</c:v>
                </c:pt>
                <c:pt idx="215">
                  <c:v>469.2329999999992</c:v>
                </c:pt>
                <c:pt idx="216">
                  <c:v>471.237</c:v>
                </c:pt>
                <c:pt idx="217">
                  <c:v>473.2359999999989</c:v>
                </c:pt>
                <c:pt idx="218">
                  <c:v>475.2359999999989</c:v>
                </c:pt>
                <c:pt idx="219">
                  <c:v>477.2329999999992</c:v>
                </c:pt>
                <c:pt idx="220">
                  <c:v>479.224</c:v>
                </c:pt>
                <c:pt idx="221">
                  <c:v>481.224</c:v>
                </c:pt>
                <c:pt idx="222">
                  <c:v>483.224</c:v>
                </c:pt>
                <c:pt idx="223">
                  <c:v>485.224</c:v>
                </c:pt>
                <c:pt idx="224">
                  <c:v>487.224</c:v>
                </c:pt>
                <c:pt idx="225">
                  <c:v>489.224</c:v>
                </c:pt>
                <c:pt idx="226">
                  <c:v>491.224</c:v>
                </c:pt>
                <c:pt idx="227">
                  <c:v>493.234</c:v>
                </c:pt>
                <c:pt idx="228">
                  <c:v>495.224</c:v>
                </c:pt>
                <c:pt idx="229">
                  <c:v>497.224</c:v>
                </c:pt>
                <c:pt idx="230">
                  <c:v>499.224</c:v>
                </c:pt>
                <c:pt idx="231">
                  <c:v>501.237</c:v>
                </c:pt>
                <c:pt idx="232">
                  <c:v>503.224</c:v>
                </c:pt>
                <c:pt idx="233">
                  <c:v>505.224</c:v>
                </c:pt>
                <c:pt idx="234">
                  <c:v>507.224</c:v>
                </c:pt>
                <c:pt idx="235">
                  <c:v>509.224</c:v>
                </c:pt>
                <c:pt idx="236">
                  <c:v>511.224</c:v>
                </c:pt>
                <c:pt idx="237">
                  <c:v>513.224</c:v>
                </c:pt>
                <c:pt idx="238">
                  <c:v>515.224</c:v>
                </c:pt>
                <c:pt idx="239">
                  <c:v>517.232</c:v>
                </c:pt>
                <c:pt idx="240">
                  <c:v>519.224</c:v>
                </c:pt>
                <c:pt idx="241">
                  <c:v>521.224</c:v>
                </c:pt>
                <c:pt idx="242">
                  <c:v>523.236</c:v>
                </c:pt>
                <c:pt idx="243">
                  <c:v>525.224</c:v>
                </c:pt>
                <c:pt idx="244">
                  <c:v>527.23</c:v>
                </c:pt>
                <c:pt idx="245">
                  <c:v>529.236</c:v>
                </c:pt>
                <c:pt idx="246">
                  <c:v>531.224</c:v>
                </c:pt>
                <c:pt idx="247">
                  <c:v>533.224</c:v>
                </c:pt>
                <c:pt idx="248">
                  <c:v>535.224</c:v>
                </c:pt>
                <c:pt idx="249">
                  <c:v>537.234</c:v>
                </c:pt>
                <c:pt idx="250">
                  <c:v>539.224</c:v>
                </c:pt>
                <c:pt idx="251">
                  <c:v>541.234</c:v>
                </c:pt>
                <c:pt idx="252">
                  <c:v>543.224</c:v>
                </c:pt>
                <c:pt idx="253">
                  <c:v>545.224</c:v>
                </c:pt>
                <c:pt idx="254">
                  <c:v>547.235</c:v>
                </c:pt>
                <c:pt idx="255">
                  <c:v>549.224</c:v>
                </c:pt>
                <c:pt idx="256">
                  <c:v>551.234</c:v>
                </c:pt>
                <c:pt idx="257">
                  <c:v>553.224</c:v>
                </c:pt>
                <c:pt idx="258">
                  <c:v>555.224</c:v>
                </c:pt>
                <c:pt idx="259">
                  <c:v>557.224</c:v>
                </c:pt>
                <c:pt idx="260">
                  <c:v>559.234</c:v>
                </c:pt>
              </c:numCache>
            </c:numRef>
          </c:xVal>
          <c:yVal>
            <c:numRef>
              <c:f>'Longitudinal Scan'!$F$11:$F$271</c:f>
              <c:numCache>
                <c:formatCode>0.00E+00</c:formatCode>
                <c:ptCount val="261"/>
                <c:pt idx="0">
                  <c:v>0.0017507</c:v>
                </c:pt>
                <c:pt idx="1">
                  <c:v>0.0020199</c:v>
                </c:pt>
                <c:pt idx="2">
                  <c:v>0.0023525</c:v>
                </c:pt>
                <c:pt idx="3">
                  <c:v>0.002754</c:v>
                </c:pt>
                <c:pt idx="4">
                  <c:v>0.0032599</c:v>
                </c:pt>
                <c:pt idx="5">
                  <c:v>0.0038738</c:v>
                </c:pt>
                <c:pt idx="6">
                  <c:v>0.0047021</c:v>
                </c:pt>
                <c:pt idx="7">
                  <c:v>0.0057401</c:v>
                </c:pt>
                <c:pt idx="8">
                  <c:v>0.0071255</c:v>
                </c:pt>
                <c:pt idx="9">
                  <c:v>0.0089683</c:v>
                </c:pt>
                <c:pt idx="10">
                  <c:v>0.0115103</c:v>
                </c:pt>
                <c:pt idx="11">
                  <c:v>0.0151193</c:v>
                </c:pt>
                <c:pt idx="12">
                  <c:v>0.0204807</c:v>
                </c:pt>
                <c:pt idx="13">
                  <c:v>0.0290127</c:v>
                </c:pt>
                <c:pt idx="14">
                  <c:v>0.0440534</c:v>
                </c:pt>
                <c:pt idx="15">
                  <c:v>0.072249</c:v>
                </c:pt>
                <c:pt idx="16">
                  <c:v>0.1073017</c:v>
                </c:pt>
                <c:pt idx="17">
                  <c:v>0.11883</c:v>
                </c:pt>
                <c:pt idx="18">
                  <c:v>0.1199407</c:v>
                </c:pt>
                <c:pt idx="19">
                  <c:v>0.1198765</c:v>
                </c:pt>
                <c:pt idx="20">
                  <c:v>0.1197368</c:v>
                </c:pt>
                <c:pt idx="21">
                  <c:v>0.1195448</c:v>
                </c:pt>
                <c:pt idx="22">
                  <c:v>0.1193841</c:v>
                </c:pt>
                <c:pt idx="23">
                  <c:v>0.1192317</c:v>
                </c:pt>
                <c:pt idx="24">
                  <c:v>0.1190861</c:v>
                </c:pt>
                <c:pt idx="25">
                  <c:v>0.1189475</c:v>
                </c:pt>
                <c:pt idx="26">
                  <c:v>0.1188237</c:v>
                </c:pt>
                <c:pt idx="27">
                  <c:v>0.1187144</c:v>
                </c:pt>
                <c:pt idx="28">
                  <c:v>0.1186025</c:v>
                </c:pt>
                <c:pt idx="29">
                  <c:v>0.1184942</c:v>
                </c:pt>
                <c:pt idx="30">
                  <c:v>0.1183921</c:v>
                </c:pt>
                <c:pt idx="31">
                  <c:v>0.1182839</c:v>
                </c:pt>
                <c:pt idx="32">
                  <c:v>0.118176</c:v>
                </c:pt>
                <c:pt idx="33">
                  <c:v>0.1180962</c:v>
                </c:pt>
                <c:pt idx="34">
                  <c:v>0.1179899</c:v>
                </c:pt>
                <c:pt idx="35">
                  <c:v>0.1178953</c:v>
                </c:pt>
                <c:pt idx="36">
                  <c:v>0.1178199</c:v>
                </c:pt>
                <c:pt idx="37">
                  <c:v>0.117725</c:v>
                </c:pt>
                <c:pt idx="38">
                  <c:v>0.1176465</c:v>
                </c:pt>
                <c:pt idx="39">
                  <c:v>0.1175737</c:v>
                </c:pt>
                <c:pt idx="40">
                  <c:v>0.1174967</c:v>
                </c:pt>
                <c:pt idx="41">
                  <c:v>0.1174328</c:v>
                </c:pt>
                <c:pt idx="42">
                  <c:v>0.1173667</c:v>
                </c:pt>
                <c:pt idx="43">
                  <c:v>0.1173168</c:v>
                </c:pt>
                <c:pt idx="44">
                  <c:v>0.1172443</c:v>
                </c:pt>
                <c:pt idx="45">
                  <c:v>0.1171849</c:v>
                </c:pt>
                <c:pt idx="46">
                  <c:v>0.1171225</c:v>
                </c:pt>
                <c:pt idx="47">
                  <c:v>0.117072</c:v>
                </c:pt>
                <c:pt idx="48">
                  <c:v>0.1170062</c:v>
                </c:pt>
                <c:pt idx="49">
                  <c:v>0.1169538</c:v>
                </c:pt>
                <c:pt idx="50">
                  <c:v>0.1169062</c:v>
                </c:pt>
                <c:pt idx="51">
                  <c:v>0.1168679</c:v>
                </c:pt>
                <c:pt idx="52">
                  <c:v>0.1168372</c:v>
                </c:pt>
                <c:pt idx="53">
                  <c:v>0.116806</c:v>
                </c:pt>
                <c:pt idx="54">
                  <c:v>0.116778</c:v>
                </c:pt>
                <c:pt idx="55">
                  <c:v>0.1167439</c:v>
                </c:pt>
                <c:pt idx="56">
                  <c:v>0.1167126</c:v>
                </c:pt>
                <c:pt idx="57">
                  <c:v>0.1166769</c:v>
                </c:pt>
                <c:pt idx="58">
                  <c:v>0.1166366</c:v>
                </c:pt>
                <c:pt idx="59">
                  <c:v>0.1165933</c:v>
                </c:pt>
                <c:pt idx="60">
                  <c:v>0.1165645</c:v>
                </c:pt>
                <c:pt idx="61">
                  <c:v>0.1165442</c:v>
                </c:pt>
                <c:pt idx="62">
                  <c:v>0.1165264</c:v>
                </c:pt>
                <c:pt idx="63">
                  <c:v>0.1165152</c:v>
                </c:pt>
                <c:pt idx="64">
                  <c:v>0.116496</c:v>
                </c:pt>
                <c:pt idx="65">
                  <c:v>0.1164792</c:v>
                </c:pt>
                <c:pt idx="66">
                  <c:v>0.1164675</c:v>
                </c:pt>
                <c:pt idx="67">
                  <c:v>0.1164559</c:v>
                </c:pt>
                <c:pt idx="68">
                  <c:v>0.1164421</c:v>
                </c:pt>
                <c:pt idx="69">
                  <c:v>0.1164249</c:v>
                </c:pt>
                <c:pt idx="70">
                  <c:v>0.1164014</c:v>
                </c:pt>
                <c:pt idx="71">
                  <c:v>0.1163772</c:v>
                </c:pt>
                <c:pt idx="72">
                  <c:v>0.1163582</c:v>
                </c:pt>
                <c:pt idx="73">
                  <c:v>0.1163336</c:v>
                </c:pt>
                <c:pt idx="74">
                  <c:v>0.1163111</c:v>
                </c:pt>
                <c:pt idx="75">
                  <c:v>0.116291</c:v>
                </c:pt>
                <c:pt idx="76">
                  <c:v>0.1162747</c:v>
                </c:pt>
                <c:pt idx="77">
                  <c:v>0.1162556</c:v>
                </c:pt>
                <c:pt idx="78">
                  <c:v>0.1162435</c:v>
                </c:pt>
                <c:pt idx="79">
                  <c:v>0.1162238</c:v>
                </c:pt>
                <c:pt idx="80">
                  <c:v>0.1161997</c:v>
                </c:pt>
                <c:pt idx="81">
                  <c:v>0.1161805</c:v>
                </c:pt>
                <c:pt idx="82">
                  <c:v>0.11615</c:v>
                </c:pt>
                <c:pt idx="83">
                  <c:v>0.1161237</c:v>
                </c:pt>
                <c:pt idx="84">
                  <c:v>0.1161081</c:v>
                </c:pt>
                <c:pt idx="85">
                  <c:v>0.1161027</c:v>
                </c:pt>
                <c:pt idx="86">
                  <c:v>0.1161043</c:v>
                </c:pt>
                <c:pt idx="87">
                  <c:v>0.1161135</c:v>
                </c:pt>
                <c:pt idx="88">
                  <c:v>0.1161211</c:v>
                </c:pt>
                <c:pt idx="89">
                  <c:v>0.1161288</c:v>
                </c:pt>
                <c:pt idx="90">
                  <c:v>0.1161338</c:v>
                </c:pt>
                <c:pt idx="91">
                  <c:v>0.1161319</c:v>
                </c:pt>
                <c:pt idx="92">
                  <c:v>0.1161347</c:v>
                </c:pt>
                <c:pt idx="93">
                  <c:v>0.1161399</c:v>
                </c:pt>
                <c:pt idx="94">
                  <c:v>0.11615</c:v>
                </c:pt>
                <c:pt idx="95">
                  <c:v>0.1161672</c:v>
                </c:pt>
                <c:pt idx="96">
                  <c:v>0.1161836</c:v>
                </c:pt>
                <c:pt idx="97">
                  <c:v>0.1162002</c:v>
                </c:pt>
                <c:pt idx="98">
                  <c:v>0.1162152</c:v>
                </c:pt>
                <c:pt idx="99">
                  <c:v>0.1162282</c:v>
                </c:pt>
                <c:pt idx="100">
                  <c:v>0.1162473</c:v>
                </c:pt>
                <c:pt idx="101">
                  <c:v>0.1162683</c:v>
                </c:pt>
                <c:pt idx="102">
                  <c:v>0.1162855</c:v>
                </c:pt>
                <c:pt idx="103">
                  <c:v>0.1163122</c:v>
                </c:pt>
                <c:pt idx="104">
                  <c:v>0.1163372</c:v>
                </c:pt>
                <c:pt idx="105">
                  <c:v>0.1163601</c:v>
                </c:pt>
                <c:pt idx="106">
                  <c:v>0.1163851</c:v>
                </c:pt>
                <c:pt idx="107">
                  <c:v>0.1164155</c:v>
                </c:pt>
                <c:pt idx="108">
                  <c:v>0.1164376</c:v>
                </c:pt>
                <c:pt idx="109">
                  <c:v>0.1164614</c:v>
                </c:pt>
                <c:pt idx="110">
                  <c:v>0.1164877</c:v>
                </c:pt>
                <c:pt idx="111">
                  <c:v>0.1165151</c:v>
                </c:pt>
                <c:pt idx="112">
                  <c:v>0.1165408</c:v>
                </c:pt>
                <c:pt idx="113">
                  <c:v>0.1165631</c:v>
                </c:pt>
                <c:pt idx="114">
                  <c:v>0.1165859</c:v>
                </c:pt>
                <c:pt idx="115">
                  <c:v>0.1166128</c:v>
                </c:pt>
                <c:pt idx="116">
                  <c:v>0.1166464</c:v>
                </c:pt>
                <c:pt idx="117">
                  <c:v>0.1166756</c:v>
                </c:pt>
                <c:pt idx="118">
                  <c:v>0.1167126</c:v>
                </c:pt>
                <c:pt idx="119">
                  <c:v>0.1167397</c:v>
                </c:pt>
                <c:pt idx="120">
                  <c:v>0.116771</c:v>
                </c:pt>
                <c:pt idx="121">
                  <c:v>0.116801</c:v>
                </c:pt>
                <c:pt idx="122">
                  <c:v>0.1168216</c:v>
                </c:pt>
                <c:pt idx="123">
                  <c:v>0.1168274</c:v>
                </c:pt>
                <c:pt idx="124">
                  <c:v>0.1168461</c:v>
                </c:pt>
                <c:pt idx="125">
                  <c:v>0.1168729</c:v>
                </c:pt>
                <c:pt idx="126">
                  <c:v>0.1168954</c:v>
                </c:pt>
                <c:pt idx="127">
                  <c:v>0.1169117</c:v>
                </c:pt>
                <c:pt idx="128">
                  <c:v>0.1168977</c:v>
                </c:pt>
                <c:pt idx="129">
                  <c:v>0.116918</c:v>
                </c:pt>
                <c:pt idx="130">
                  <c:v>0.1169442</c:v>
                </c:pt>
                <c:pt idx="131">
                  <c:v>0.1169874</c:v>
                </c:pt>
                <c:pt idx="132">
                  <c:v>0.1170273</c:v>
                </c:pt>
                <c:pt idx="133">
                  <c:v>0.1170555</c:v>
                </c:pt>
                <c:pt idx="134">
                  <c:v>0.1170995</c:v>
                </c:pt>
                <c:pt idx="135">
                  <c:v>0.1171523</c:v>
                </c:pt>
                <c:pt idx="136">
                  <c:v>0.1171898</c:v>
                </c:pt>
                <c:pt idx="137">
                  <c:v>0.1172089</c:v>
                </c:pt>
                <c:pt idx="138">
                  <c:v>0.1172327</c:v>
                </c:pt>
                <c:pt idx="139">
                  <c:v>0.1172698</c:v>
                </c:pt>
                <c:pt idx="140">
                  <c:v>0.1173044</c:v>
                </c:pt>
                <c:pt idx="141">
                  <c:v>0.1173597</c:v>
                </c:pt>
                <c:pt idx="142">
                  <c:v>0.117391</c:v>
                </c:pt>
                <c:pt idx="143">
                  <c:v>0.1173859</c:v>
                </c:pt>
                <c:pt idx="144">
                  <c:v>0.1174534</c:v>
                </c:pt>
                <c:pt idx="145">
                  <c:v>0.1174978</c:v>
                </c:pt>
                <c:pt idx="146">
                  <c:v>0.1175522</c:v>
                </c:pt>
                <c:pt idx="147">
                  <c:v>0.1176171</c:v>
                </c:pt>
                <c:pt idx="148">
                  <c:v>0.1176405</c:v>
                </c:pt>
                <c:pt idx="149">
                  <c:v>0.1177495</c:v>
                </c:pt>
                <c:pt idx="150">
                  <c:v>0.1177983</c:v>
                </c:pt>
                <c:pt idx="151">
                  <c:v>0.1178545</c:v>
                </c:pt>
                <c:pt idx="152">
                  <c:v>0.1179101</c:v>
                </c:pt>
                <c:pt idx="153">
                  <c:v>0.1179936</c:v>
                </c:pt>
                <c:pt idx="154">
                  <c:v>0.1180574</c:v>
                </c:pt>
                <c:pt idx="155">
                  <c:v>0.1181169</c:v>
                </c:pt>
                <c:pt idx="156">
                  <c:v>0.1181489</c:v>
                </c:pt>
                <c:pt idx="157">
                  <c:v>0.1182125</c:v>
                </c:pt>
                <c:pt idx="158">
                  <c:v>0.1182398</c:v>
                </c:pt>
                <c:pt idx="159">
                  <c:v>0.1182829</c:v>
                </c:pt>
                <c:pt idx="160">
                  <c:v>0.1183209</c:v>
                </c:pt>
                <c:pt idx="161">
                  <c:v>0.1183607</c:v>
                </c:pt>
                <c:pt idx="162">
                  <c:v>0.1184337</c:v>
                </c:pt>
                <c:pt idx="163">
                  <c:v>0.1184689</c:v>
                </c:pt>
                <c:pt idx="164">
                  <c:v>0.1185348</c:v>
                </c:pt>
                <c:pt idx="165">
                  <c:v>0.1185723</c:v>
                </c:pt>
                <c:pt idx="166">
                  <c:v>0.1186617</c:v>
                </c:pt>
                <c:pt idx="167">
                  <c:v>0.1186562</c:v>
                </c:pt>
                <c:pt idx="168">
                  <c:v>0.1186759</c:v>
                </c:pt>
                <c:pt idx="169">
                  <c:v>0.1187663</c:v>
                </c:pt>
                <c:pt idx="170">
                  <c:v>0.118827</c:v>
                </c:pt>
                <c:pt idx="171">
                  <c:v>0.1188445</c:v>
                </c:pt>
                <c:pt idx="172">
                  <c:v>0.1189396</c:v>
                </c:pt>
                <c:pt idx="173">
                  <c:v>0.1189793</c:v>
                </c:pt>
                <c:pt idx="174">
                  <c:v>0.1190346</c:v>
                </c:pt>
                <c:pt idx="175">
                  <c:v>0.119109</c:v>
                </c:pt>
                <c:pt idx="176">
                  <c:v>0.1191359</c:v>
                </c:pt>
                <c:pt idx="177">
                  <c:v>0.1192058</c:v>
                </c:pt>
                <c:pt idx="178">
                  <c:v>0.1192564</c:v>
                </c:pt>
                <c:pt idx="179">
                  <c:v>0.1192689</c:v>
                </c:pt>
                <c:pt idx="180">
                  <c:v>0.1193128</c:v>
                </c:pt>
                <c:pt idx="181">
                  <c:v>0.1193498</c:v>
                </c:pt>
                <c:pt idx="182">
                  <c:v>0.1194067</c:v>
                </c:pt>
                <c:pt idx="183">
                  <c:v>0.1194691</c:v>
                </c:pt>
                <c:pt idx="184">
                  <c:v>0.1195358</c:v>
                </c:pt>
                <c:pt idx="185">
                  <c:v>0.11955</c:v>
                </c:pt>
                <c:pt idx="186">
                  <c:v>0.1196019</c:v>
                </c:pt>
                <c:pt idx="187">
                  <c:v>0.119645</c:v>
                </c:pt>
                <c:pt idx="188">
                  <c:v>0.1197109</c:v>
                </c:pt>
                <c:pt idx="189">
                  <c:v>0.119721</c:v>
                </c:pt>
                <c:pt idx="190">
                  <c:v>0.1197763</c:v>
                </c:pt>
                <c:pt idx="191">
                  <c:v>0.1198252</c:v>
                </c:pt>
                <c:pt idx="192">
                  <c:v>0.1199219</c:v>
                </c:pt>
                <c:pt idx="193">
                  <c:v>0.1199534</c:v>
                </c:pt>
                <c:pt idx="194">
                  <c:v>0.1199667</c:v>
                </c:pt>
                <c:pt idx="195">
                  <c:v>0.1199879</c:v>
                </c:pt>
                <c:pt idx="196">
                  <c:v>0.1200337</c:v>
                </c:pt>
                <c:pt idx="197">
                  <c:v>0.1200802</c:v>
                </c:pt>
                <c:pt idx="198">
                  <c:v>0.1201815</c:v>
                </c:pt>
                <c:pt idx="199">
                  <c:v>0.1202565</c:v>
                </c:pt>
                <c:pt idx="200">
                  <c:v>0.1202761</c:v>
                </c:pt>
                <c:pt idx="201">
                  <c:v>0.1202755</c:v>
                </c:pt>
                <c:pt idx="202">
                  <c:v>0.1203373</c:v>
                </c:pt>
                <c:pt idx="203">
                  <c:v>0.1204101</c:v>
                </c:pt>
                <c:pt idx="204">
                  <c:v>0.1204152</c:v>
                </c:pt>
                <c:pt idx="205">
                  <c:v>0.1204408</c:v>
                </c:pt>
                <c:pt idx="206">
                  <c:v>0.120498</c:v>
                </c:pt>
                <c:pt idx="207">
                  <c:v>0.1205456</c:v>
                </c:pt>
                <c:pt idx="208">
                  <c:v>0.1206267</c:v>
                </c:pt>
                <c:pt idx="209">
                  <c:v>0.1206879</c:v>
                </c:pt>
                <c:pt idx="210">
                  <c:v>0.1207558</c:v>
                </c:pt>
                <c:pt idx="211">
                  <c:v>0.1207882</c:v>
                </c:pt>
                <c:pt idx="212">
                  <c:v>0.1207661</c:v>
                </c:pt>
                <c:pt idx="213">
                  <c:v>0.1207719</c:v>
                </c:pt>
                <c:pt idx="214">
                  <c:v>0.1208473</c:v>
                </c:pt>
                <c:pt idx="215">
                  <c:v>0.1208901</c:v>
                </c:pt>
                <c:pt idx="216">
                  <c:v>0.1209767</c:v>
                </c:pt>
                <c:pt idx="217">
                  <c:v>0.1210515</c:v>
                </c:pt>
                <c:pt idx="218">
                  <c:v>0.121072</c:v>
                </c:pt>
                <c:pt idx="219">
                  <c:v>0.1211332</c:v>
                </c:pt>
                <c:pt idx="220">
                  <c:v>0.1212048</c:v>
                </c:pt>
                <c:pt idx="221">
                  <c:v>0.1212634</c:v>
                </c:pt>
                <c:pt idx="222">
                  <c:v>0.1213204</c:v>
                </c:pt>
                <c:pt idx="223">
                  <c:v>0.1213716</c:v>
                </c:pt>
                <c:pt idx="224">
                  <c:v>0.1214163</c:v>
                </c:pt>
                <c:pt idx="225">
                  <c:v>0.1214621</c:v>
                </c:pt>
                <c:pt idx="226">
                  <c:v>0.1215198</c:v>
                </c:pt>
                <c:pt idx="227">
                  <c:v>0.1215627</c:v>
                </c:pt>
                <c:pt idx="228">
                  <c:v>0.1216332</c:v>
                </c:pt>
                <c:pt idx="229">
                  <c:v>0.1216925</c:v>
                </c:pt>
                <c:pt idx="230">
                  <c:v>0.1217535</c:v>
                </c:pt>
                <c:pt idx="231">
                  <c:v>0.1218019</c:v>
                </c:pt>
                <c:pt idx="232">
                  <c:v>0.1218821</c:v>
                </c:pt>
                <c:pt idx="233">
                  <c:v>0.1219457</c:v>
                </c:pt>
                <c:pt idx="234">
                  <c:v>0.1219997</c:v>
                </c:pt>
                <c:pt idx="235">
                  <c:v>0.1220552</c:v>
                </c:pt>
                <c:pt idx="236">
                  <c:v>0.1221102</c:v>
                </c:pt>
                <c:pt idx="237">
                  <c:v>0.1221739</c:v>
                </c:pt>
                <c:pt idx="238">
                  <c:v>0.1222438</c:v>
                </c:pt>
                <c:pt idx="239">
                  <c:v>0.1223054</c:v>
                </c:pt>
                <c:pt idx="240">
                  <c:v>0.122383</c:v>
                </c:pt>
                <c:pt idx="241">
                  <c:v>0.1224369</c:v>
                </c:pt>
                <c:pt idx="242">
                  <c:v>0.1222521</c:v>
                </c:pt>
                <c:pt idx="243">
                  <c:v>0.1194452</c:v>
                </c:pt>
                <c:pt idx="244">
                  <c:v>0.0990331</c:v>
                </c:pt>
                <c:pt idx="245">
                  <c:v>0.0614888</c:v>
                </c:pt>
                <c:pt idx="246">
                  <c:v>0.0382726</c:v>
                </c:pt>
                <c:pt idx="247">
                  <c:v>0.0258784</c:v>
                </c:pt>
                <c:pt idx="248">
                  <c:v>0.0185808</c:v>
                </c:pt>
                <c:pt idx="249">
                  <c:v>0.0138702</c:v>
                </c:pt>
                <c:pt idx="250">
                  <c:v>0.0106523</c:v>
                </c:pt>
                <c:pt idx="251">
                  <c:v>0.0083548</c:v>
                </c:pt>
                <c:pt idx="252">
                  <c:v>0.0066383</c:v>
                </c:pt>
                <c:pt idx="253">
                  <c:v>0.0053677</c:v>
                </c:pt>
                <c:pt idx="254">
                  <c:v>0.0043942</c:v>
                </c:pt>
                <c:pt idx="255">
                  <c:v>0.0036194</c:v>
                </c:pt>
                <c:pt idx="256">
                  <c:v>0.003022</c:v>
                </c:pt>
                <c:pt idx="257">
                  <c:v>0.0025145</c:v>
                </c:pt>
                <c:pt idx="258">
                  <c:v>0.0021345</c:v>
                </c:pt>
                <c:pt idx="259">
                  <c:v>0.0018144</c:v>
                </c:pt>
                <c:pt idx="260">
                  <c:v>0.0015744</c:v>
                </c:pt>
              </c:numCache>
            </c:numRef>
          </c:yVal>
          <c:smooth val="1"/>
        </c:ser>
        <c:axId val="480201144"/>
        <c:axId val="480208440"/>
      </c:scatterChart>
      <c:valAx>
        <c:axId val="480201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Longitudinal Position [mm]</a:t>
                </a:r>
              </a:p>
            </c:rich>
          </c:tx>
          <c:layout/>
        </c:title>
        <c:numFmt formatCode="General" sourceLinked="1"/>
        <c:tickLblPos val="nextTo"/>
        <c:crossAx val="480208440"/>
        <c:crosses val="autoZero"/>
        <c:crossBetween val="midCat"/>
      </c:valAx>
      <c:valAx>
        <c:axId val="48020844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Magnetic Field [Tesla]</a:t>
                </a:r>
              </a:p>
            </c:rich>
          </c:tx>
          <c:layout/>
        </c:title>
        <c:numFmt formatCode="0.00E+00" sourceLinked="1"/>
        <c:tickLblPos val="nextTo"/>
        <c:crossAx val="480201144"/>
        <c:crosses val="autoZero"/>
        <c:crossBetween val="midCat"/>
      </c:valAx>
    </c:plotArea>
    <c:legend>
      <c:legendPos val="r"/>
      <c:layout/>
    </c:legend>
    <c:plotVisOnly val="1"/>
  </c:chart>
  <c:txPr>
    <a:bodyPr/>
    <a:lstStyle/>
    <a:p>
      <a:pPr>
        <a:defRPr sz="5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245Ampere, Transverse scan at center of the dipole</a:t>
            </a:r>
          </a:p>
        </c:rich>
      </c:tx>
      <c:layout>
        <c:manualLayout>
          <c:xMode val="edge"/>
          <c:yMode val="edge"/>
          <c:x val="0.205825335025539"/>
          <c:y val="0.119047619047619"/>
        </c:manualLayout>
      </c:layout>
    </c:title>
    <c:plotArea>
      <c:layout>
        <c:manualLayout>
          <c:layoutTarget val="inner"/>
          <c:xMode val="edge"/>
          <c:yMode val="edge"/>
          <c:x val="0.2043324626267"/>
          <c:y val="0.375289191125176"/>
          <c:w val="0.741836203580076"/>
          <c:h val="0.30835255039921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'Transverse Scan'!$A$54:$A$104</c:f>
              <c:numCache>
                <c:formatCode>General</c:formatCode>
                <c:ptCount val="51"/>
                <c:pt idx="0">
                  <c:v>41.0489</c:v>
                </c:pt>
                <c:pt idx="1">
                  <c:v>40.8489</c:v>
                </c:pt>
                <c:pt idx="2">
                  <c:v>40.6489</c:v>
                </c:pt>
                <c:pt idx="3">
                  <c:v>40.4488</c:v>
                </c:pt>
                <c:pt idx="4">
                  <c:v>40.2489</c:v>
                </c:pt>
                <c:pt idx="5">
                  <c:v>40.0488</c:v>
                </c:pt>
                <c:pt idx="6">
                  <c:v>39.8489</c:v>
                </c:pt>
                <c:pt idx="7">
                  <c:v>39.6488</c:v>
                </c:pt>
                <c:pt idx="8">
                  <c:v>39.4488</c:v>
                </c:pt>
                <c:pt idx="9">
                  <c:v>39.2489</c:v>
                </c:pt>
                <c:pt idx="10">
                  <c:v>39.0488</c:v>
                </c:pt>
                <c:pt idx="11">
                  <c:v>38.8488</c:v>
                </c:pt>
                <c:pt idx="12">
                  <c:v>38.6488</c:v>
                </c:pt>
                <c:pt idx="13">
                  <c:v>38.4488</c:v>
                </c:pt>
                <c:pt idx="14">
                  <c:v>38.2489</c:v>
                </c:pt>
                <c:pt idx="15">
                  <c:v>38.0488</c:v>
                </c:pt>
                <c:pt idx="16">
                  <c:v>37.8488</c:v>
                </c:pt>
                <c:pt idx="17">
                  <c:v>37.6488</c:v>
                </c:pt>
                <c:pt idx="18">
                  <c:v>37.4488</c:v>
                </c:pt>
                <c:pt idx="19">
                  <c:v>37.249</c:v>
                </c:pt>
                <c:pt idx="20">
                  <c:v>37.0488</c:v>
                </c:pt>
                <c:pt idx="21">
                  <c:v>36.8489</c:v>
                </c:pt>
                <c:pt idx="22">
                  <c:v>36.6488</c:v>
                </c:pt>
                <c:pt idx="23">
                  <c:v>36.4488</c:v>
                </c:pt>
                <c:pt idx="24">
                  <c:v>36.2488</c:v>
                </c:pt>
                <c:pt idx="25">
                  <c:v>36.0488</c:v>
                </c:pt>
                <c:pt idx="26">
                  <c:v>35.8488</c:v>
                </c:pt>
                <c:pt idx="27">
                  <c:v>35.6489</c:v>
                </c:pt>
                <c:pt idx="28">
                  <c:v>35.4487</c:v>
                </c:pt>
                <c:pt idx="29">
                  <c:v>35.2489</c:v>
                </c:pt>
                <c:pt idx="30">
                  <c:v>35.0488</c:v>
                </c:pt>
                <c:pt idx="31">
                  <c:v>34.8489</c:v>
                </c:pt>
                <c:pt idx="32">
                  <c:v>34.6489</c:v>
                </c:pt>
                <c:pt idx="33">
                  <c:v>34.4489</c:v>
                </c:pt>
                <c:pt idx="34">
                  <c:v>34.2489</c:v>
                </c:pt>
                <c:pt idx="35">
                  <c:v>34.0487</c:v>
                </c:pt>
                <c:pt idx="36">
                  <c:v>33.8489</c:v>
                </c:pt>
                <c:pt idx="37">
                  <c:v>33.6489</c:v>
                </c:pt>
                <c:pt idx="38">
                  <c:v>33.4489</c:v>
                </c:pt>
                <c:pt idx="39">
                  <c:v>33.2489</c:v>
                </c:pt>
                <c:pt idx="40">
                  <c:v>33.0488</c:v>
                </c:pt>
                <c:pt idx="41">
                  <c:v>32.849</c:v>
                </c:pt>
                <c:pt idx="42">
                  <c:v>32.6489</c:v>
                </c:pt>
                <c:pt idx="43">
                  <c:v>32.4488</c:v>
                </c:pt>
                <c:pt idx="44">
                  <c:v>32.249</c:v>
                </c:pt>
                <c:pt idx="45">
                  <c:v>32.0488</c:v>
                </c:pt>
                <c:pt idx="46">
                  <c:v>31.8489</c:v>
                </c:pt>
                <c:pt idx="47">
                  <c:v>31.6489</c:v>
                </c:pt>
                <c:pt idx="48">
                  <c:v>31.4488</c:v>
                </c:pt>
                <c:pt idx="49">
                  <c:v>31.2489</c:v>
                </c:pt>
                <c:pt idx="50">
                  <c:v>31.0488</c:v>
                </c:pt>
              </c:numCache>
            </c:numRef>
          </c:xVal>
          <c:yVal>
            <c:numRef>
              <c:f>'Transverse Scan'!$B$54:$B$104</c:f>
              <c:numCache>
                <c:formatCode>General</c:formatCode>
                <c:ptCount val="51"/>
                <c:pt idx="0">
                  <c:v>0.1129992</c:v>
                </c:pt>
                <c:pt idx="1">
                  <c:v>0.113901</c:v>
                </c:pt>
                <c:pt idx="2">
                  <c:v>0.1145897</c:v>
                </c:pt>
                <c:pt idx="3">
                  <c:v>0.1151109</c:v>
                </c:pt>
                <c:pt idx="4">
                  <c:v>0.1155621</c:v>
                </c:pt>
                <c:pt idx="5">
                  <c:v>0.1158823</c:v>
                </c:pt>
                <c:pt idx="6">
                  <c:v>0.1161623</c:v>
                </c:pt>
                <c:pt idx="7">
                  <c:v>0.1163661</c:v>
                </c:pt>
                <c:pt idx="8">
                  <c:v>0.1165195</c:v>
                </c:pt>
                <c:pt idx="9">
                  <c:v>0.1166486</c:v>
                </c:pt>
                <c:pt idx="10">
                  <c:v>0.1167323</c:v>
                </c:pt>
                <c:pt idx="11">
                  <c:v>0.1168091</c:v>
                </c:pt>
                <c:pt idx="12">
                  <c:v>0.1168631</c:v>
                </c:pt>
                <c:pt idx="13">
                  <c:v>0.1169051</c:v>
                </c:pt>
                <c:pt idx="14">
                  <c:v>0.1169375</c:v>
                </c:pt>
                <c:pt idx="15">
                  <c:v>0.1169639</c:v>
                </c:pt>
                <c:pt idx="16">
                  <c:v>0.1169802</c:v>
                </c:pt>
                <c:pt idx="17">
                  <c:v>0.1169927</c:v>
                </c:pt>
                <c:pt idx="18">
                  <c:v>0.1170049</c:v>
                </c:pt>
                <c:pt idx="19">
                  <c:v>0.117011</c:v>
                </c:pt>
                <c:pt idx="20">
                  <c:v>0.1170156</c:v>
                </c:pt>
                <c:pt idx="21">
                  <c:v>0.1170215</c:v>
                </c:pt>
                <c:pt idx="22">
                  <c:v>0.1170234</c:v>
                </c:pt>
                <c:pt idx="23">
                  <c:v>0.1170246</c:v>
                </c:pt>
                <c:pt idx="24">
                  <c:v>0.1170292</c:v>
                </c:pt>
                <c:pt idx="25">
                  <c:v>0.1170313</c:v>
                </c:pt>
                <c:pt idx="26">
                  <c:v>0.1170314</c:v>
                </c:pt>
                <c:pt idx="27">
                  <c:v>0.1170346</c:v>
                </c:pt>
                <c:pt idx="28">
                  <c:v>0.1170384</c:v>
                </c:pt>
                <c:pt idx="29">
                  <c:v>0.1170411</c:v>
                </c:pt>
                <c:pt idx="30">
                  <c:v>0.1170426</c:v>
                </c:pt>
                <c:pt idx="31">
                  <c:v>0.1170435</c:v>
                </c:pt>
                <c:pt idx="32">
                  <c:v>0.1170465</c:v>
                </c:pt>
                <c:pt idx="33">
                  <c:v>0.1170481</c:v>
                </c:pt>
                <c:pt idx="34">
                  <c:v>0.1170501</c:v>
                </c:pt>
                <c:pt idx="35">
                  <c:v>0.1170543</c:v>
                </c:pt>
                <c:pt idx="36">
                  <c:v>0.1170549</c:v>
                </c:pt>
                <c:pt idx="37">
                  <c:v>0.1170581</c:v>
                </c:pt>
                <c:pt idx="38">
                  <c:v>0.1170596</c:v>
                </c:pt>
                <c:pt idx="39">
                  <c:v>0.1170643</c:v>
                </c:pt>
                <c:pt idx="40">
                  <c:v>0.1170667</c:v>
                </c:pt>
                <c:pt idx="41">
                  <c:v>0.1170699</c:v>
                </c:pt>
                <c:pt idx="42">
                  <c:v>0.1170727</c:v>
                </c:pt>
                <c:pt idx="43">
                  <c:v>0.117078</c:v>
                </c:pt>
                <c:pt idx="44">
                  <c:v>0.1170778</c:v>
                </c:pt>
                <c:pt idx="45">
                  <c:v>0.1170783</c:v>
                </c:pt>
                <c:pt idx="46">
                  <c:v>0.1170829</c:v>
                </c:pt>
                <c:pt idx="47">
                  <c:v>0.117084</c:v>
                </c:pt>
                <c:pt idx="48">
                  <c:v>0.1170851</c:v>
                </c:pt>
                <c:pt idx="49">
                  <c:v>0.1170821</c:v>
                </c:pt>
                <c:pt idx="50">
                  <c:v>0.1170797</c:v>
                </c:pt>
              </c:numCache>
            </c:numRef>
          </c:yVal>
        </c:ser>
        <c:axId val="480292408"/>
        <c:axId val="480299768"/>
      </c:scatterChart>
      <c:valAx>
        <c:axId val="480292408"/>
        <c:scaling>
          <c:orientation val="minMax"/>
          <c:min val="3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Transverse position [mm]</a:t>
                </a:r>
              </a:p>
            </c:rich>
          </c:tx>
          <c:layout/>
        </c:title>
        <c:numFmt formatCode="General" sourceLinked="1"/>
        <c:tickLblPos val="nextTo"/>
        <c:crossAx val="480299768"/>
        <c:crosses val="autoZero"/>
        <c:crossBetween val="midCat"/>
      </c:valAx>
      <c:valAx>
        <c:axId val="48029976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Magnetic Field [Tesla]</a:t>
                </a:r>
              </a:p>
            </c:rich>
          </c:tx>
          <c:layout/>
        </c:title>
        <c:numFmt formatCode="General" sourceLinked="1"/>
        <c:tickLblPos val="nextTo"/>
        <c:crossAx val="480292408"/>
        <c:crosses val="autoZero"/>
        <c:crossBetween val="midCat"/>
      </c:valAx>
    </c:plotArea>
    <c:plotVisOnly val="1"/>
  </c:chart>
  <c:txPr>
    <a:bodyPr/>
    <a:lstStyle/>
    <a:p>
      <a:pPr>
        <a:defRPr sz="6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ict"/><Relationship Id="rId1" Type="http://schemas.openxmlformats.org/officeDocument/2006/relationships/image" Target="../media/image3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ict"/><Relationship Id="rId1" Type="http://schemas.openxmlformats.org/officeDocument/2006/relationships/image" Target="../media/image7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/Relationships>
</file>

<file path=ppt/drawings/_rels/vmlDrawing7.vml.rels><?xml version="1.0" encoding="UTF-8" standalone="yes"?>
<Relationships xmlns="http://schemas.openxmlformats.org/package/2006/relationships"><Relationship Id="rId14" Type="http://schemas.openxmlformats.org/officeDocument/2006/relationships/image" Target="../media/image109.pict"/><Relationship Id="rId20" Type="http://schemas.openxmlformats.org/officeDocument/2006/relationships/image" Target="../media/image115.pict"/><Relationship Id="rId4" Type="http://schemas.openxmlformats.org/officeDocument/2006/relationships/image" Target="../media/image99.pict"/><Relationship Id="rId21" Type="http://schemas.openxmlformats.org/officeDocument/2006/relationships/image" Target="../media/image116.pict"/><Relationship Id="rId22" Type="http://schemas.openxmlformats.org/officeDocument/2006/relationships/image" Target="../media/image117.pict"/><Relationship Id="rId7" Type="http://schemas.openxmlformats.org/officeDocument/2006/relationships/image" Target="../media/image102.pict"/><Relationship Id="rId11" Type="http://schemas.openxmlformats.org/officeDocument/2006/relationships/image" Target="../media/image106.pict"/><Relationship Id="rId1" Type="http://schemas.openxmlformats.org/officeDocument/2006/relationships/image" Target="../media/image96.pict"/><Relationship Id="rId6" Type="http://schemas.openxmlformats.org/officeDocument/2006/relationships/image" Target="../media/image101.pict"/><Relationship Id="rId16" Type="http://schemas.openxmlformats.org/officeDocument/2006/relationships/image" Target="../media/image111.pict"/><Relationship Id="rId8" Type="http://schemas.openxmlformats.org/officeDocument/2006/relationships/image" Target="../media/image103.pict"/><Relationship Id="rId13" Type="http://schemas.openxmlformats.org/officeDocument/2006/relationships/image" Target="../media/image108.pict"/><Relationship Id="rId10" Type="http://schemas.openxmlformats.org/officeDocument/2006/relationships/image" Target="../media/image105.pict"/><Relationship Id="rId5" Type="http://schemas.openxmlformats.org/officeDocument/2006/relationships/image" Target="../media/image100.pict"/><Relationship Id="rId15" Type="http://schemas.openxmlformats.org/officeDocument/2006/relationships/image" Target="../media/image110.pict"/><Relationship Id="rId12" Type="http://schemas.openxmlformats.org/officeDocument/2006/relationships/image" Target="../media/image107.pict"/><Relationship Id="rId17" Type="http://schemas.openxmlformats.org/officeDocument/2006/relationships/image" Target="../media/image112.pict"/><Relationship Id="rId19" Type="http://schemas.openxmlformats.org/officeDocument/2006/relationships/image" Target="../media/image114.pict"/><Relationship Id="rId2" Type="http://schemas.openxmlformats.org/officeDocument/2006/relationships/image" Target="../media/image97.pict"/><Relationship Id="rId9" Type="http://schemas.openxmlformats.org/officeDocument/2006/relationships/image" Target="../media/image104.pict"/><Relationship Id="rId3" Type="http://schemas.openxmlformats.org/officeDocument/2006/relationships/image" Target="../media/image98.pict"/><Relationship Id="rId18" Type="http://schemas.openxmlformats.org/officeDocument/2006/relationships/image" Target="../media/image113.pict"/></Relationships>
</file>

<file path=ppt/drawings/_rels/vmlDrawing8.vml.rels><?xml version="1.0" encoding="UTF-8" standalone="yes"?>
<Relationships xmlns="http://schemas.openxmlformats.org/package/2006/relationships"><Relationship Id="rId4" Type="http://schemas.openxmlformats.org/officeDocument/2006/relationships/image" Target="../media/image172.pict"/><Relationship Id="rId1" Type="http://schemas.openxmlformats.org/officeDocument/2006/relationships/image" Target="../media/image169.pict"/><Relationship Id="rId2" Type="http://schemas.openxmlformats.org/officeDocument/2006/relationships/image" Target="../media/image170.pict"/><Relationship Id="rId3" Type="http://schemas.openxmlformats.org/officeDocument/2006/relationships/image" Target="../media/image171.pict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ict"/><Relationship Id="rId4" Type="http://schemas.openxmlformats.org/officeDocument/2006/relationships/image" Target="../media/image178.pict"/><Relationship Id="rId5" Type="http://schemas.openxmlformats.org/officeDocument/2006/relationships/image" Target="../media/image179.pict"/><Relationship Id="rId7" Type="http://schemas.openxmlformats.org/officeDocument/2006/relationships/image" Target="../media/image181.pict"/><Relationship Id="rId1" Type="http://schemas.openxmlformats.org/officeDocument/2006/relationships/image" Target="../media/image175.pict"/><Relationship Id="rId2" Type="http://schemas.openxmlformats.org/officeDocument/2006/relationships/image" Target="../media/image176.pict"/><Relationship Id="rId9" Type="http://schemas.openxmlformats.org/officeDocument/2006/relationships/image" Target="../media/image183.pict"/><Relationship Id="rId3" Type="http://schemas.openxmlformats.org/officeDocument/2006/relationships/image" Target="../media/image177.pict"/><Relationship Id="rId6" Type="http://schemas.openxmlformats.org/officeDocument/2006/relationships/image" Target="../media/image18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863C0-580B-BA46-8A28-8B09E6134C5A}" type="datetimeFigureOut">
              <a:rPr lang="en-US" smtClean="0"/>
              <a:pPr/>
              <a:t>9/27/09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B0126-A294-E14B-9C1D-A814EB285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3716"/>
            <a:ext cx="5485772" cy="4113855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DA91C-9E76-A346-A36F-FEAA7060A6DC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46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58CAF-0A25-F047-B453-BFFA8D4F43FE}" type="slidenum">
              <a:rPr lang="en-US"/>
              <a:pPr/>
              <a:t>59</a:t>
            </a:fld>
            <a:endParaRPr lang="en-US"/>
          </a:p>
        </p:txBody>
      </p:sp>
      <p:sp>
        <p:nvSpPr>
          <p:cNvPr id="166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zh-CN" altLang="en-US"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7F384-74DD-C840-AC09-E78B502D0C25}" type="slidenum">
              <a:rPr lang="en-US"/>
              <a:pPr/>
              <a:t>62</a:t>
            </a:fld>
            <a:endParaRPr lang="en-US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3716"/>
            <a:ext cx="5485772" cy="4113855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FCDBA-FDB7-DF43-B9D9-F04D969DB41D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78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7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DA91C-9E76-A346-A36F-FEAA7060A6DC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90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FD47D-414B-2447-AB5E-11017FA88DA0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23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E8577-3507-5643-B238-75C4485391D3}" type="slidenum">
              <a:rPr lang="en-US"/>
              <a:pPr/>
              <a:t>35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E428-8FC9-3C45-9ED8-F8F49A7312CA}" type="slidenum">
              <a:rPr lang="en-US"/>
              <a:pPr/>
              <a:t>39</a:t>
            </a:fld>
            <a:endParaRPr lang="en-US"/>
          </a:p>
        </p:txBody>
      </p:sp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D380E147-4E5F-9246-9072-B18FFAE16344}" type="slidenum">
              <a:rPr lang="en-US" sz="1200">
                <a:solidFill>
                  <a:schemeClr val="tx1"/>
                </a:solidFill>
                <a:latin typeface="Calibri" pitchFamily="26" charset="0"/>
              </a:rPr>
              <a:pPr algn="r" eaLnBrk="1" hangingPunct="1"/>
              <a:t>39</a:t>
            </a:fld>
            <a:endParaRPr lang="en-US" sz="1200">
              <a:solidFill>
                <a:schemeClr val="tx1"/>
              </a:solidFill>
              <a:latin typeface="Calibri" pitchFamily="2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74B68-5D80-C241-B359-A7C78DE0B2FA}" type="slidenum">
              <a:rPr lang="en-US"/>
              <a:pPr/>
              <a:t>40</a:t>
            </a:fld>
            <a:endParaRPr lang="en-US"/>
          </a:p>
        </p:txBody>
      </p:sp>
      <p:sp>
        <p:nvSpPr>
          <p:cNvPr id="180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zh-CN" altLang="en-US"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DA91C-9E76-A346-A36F-FEAA7060A6DC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43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DA91C-9E76-A346-A36F-FEAA7060A6DC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45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/>
                <a:cs typeface="Comic Sans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710A1-AF18-2E46-96EE-59E034CA3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2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V.N. Litvinenko, C-AD Machine Advisory Committee Meeting, BNL, March 24, 2004</a:t>
            </a:r>
            <a:endParaRPr lang="en-US" b="0" i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62700"/>
            <a:ext cx="97066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 descr="NP-logo-Nl copy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6362857"/>
            <a:ext cx="996950" cy="52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/>
                <a:cs typeface="Comic Sans MS"/>
              </a:defRPr>
            </a:lvl1pPr>
            <a:lvl2pPr>
              <a:defRPr>
                <a:latin typeface="Comic Sans MS"/>
                <a:cs typeface="Comic Sans MS"/>
              </a:defRPr>
            </a:lvl2pPr>
            <a:lvl3pPr>
              <a:defRPr>
                <a:latin typeface="Comic Sans MS"/>
                <a:cs typeface="Comic Sans MS"/>
              </a:defRPr>
            </a:lvl3pPr>
            <a:lvl4pPr>
              <a:defRPr>
                <a:latin typeface="Comic Sans MS"/>
                <a:cs typeface="Comic Sans MS"/>
              </a:defRPr>
            </a:lvl4pPr>
            <a:lvl5pPr>
              <a:defRPr>
                <a:latin typeface="Comic Sans MS"/>
                <a:cs typeface="Comic Sans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V.N. Litvinenko, DIS 2009, Madrid, April 28 2009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omic Sans MS"/>
                <a:cs typeface="Comic Sans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omic Sans MS"/>
                <a:cs typeface="Comic Sans MS"/>
              </a:defRPr>
            </a:lvl1pPr>
            <a:lvl2pPr>
              <a:defRPr sz="2800">
                <a:latin typeface="Comic Sans MS"/>
                <a:cs typeface="Comic Sans MS"/>
              </a:defRPr>
            </a:lvl2pPr>
            <a:lvl3pPr>
              <a:defRPr sz="2400">
                <a:latin typeface="Comic Sans MS"/>
                <a:cs typeface="Comic Sans MS"/>
              </a:defRPr>
            </a:lvl3pPr>
            <a:lvl4pPr>
              <a:defRPr sz="2000">
                <a:latin typeface="Comic Sans MS"/>
                <a:cs typeface="Comic Sans MS"/>
              </a:defRPr>
            </a:lvl4pPr>
            <a:lvl5pPr>
              <a:defRPr sz="2000">
                <a:latin typeface="Comic Sans MS"/>
                <a:cs typeface="Comic Sans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omic Sans MS"/>
                <a:cs typeface="Comic Sans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/>
                <a:cs typeface="Comic Sans MS"/>
              </a:defRPr>
            </a:lvl1pPr>
          </a:lstStyle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9/27/09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oleObject" Target="../embeddings/Microsoft_Word_97_-_2004_Document1.doc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mic Sans MS"/>
                <a:cs typeface="Comic Sans MS"/>
              </a:defRPr>
            </a:lvl1pPr>
          </a:lstStyle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6362700"/>
            <a:ext cx="97066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810500" y="6362700"/>
          <a:ext cx="1333500" cy="495300"/>
        </p:xfrm>
        <a:graphic>
          <a:graphicData uri="http://schemas.openxmlformats.org/presentationml/2006/ole">
            <p:oleObj spid="_x0000_s1026" name="Document" r:id="rId16" imgW="1947672" imgH="722376" progId="Word.Document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5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5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hyperlink" Target="http://www.bnl.gov/cad/eRhic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6.xml"/><Relationship Id="rId5" Type="http://schemas.openxmlformats.org/officeDocument/2006/relationships/oleObject" Target="../embeddings/Microsoft_Equation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5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6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wmf"/><Relationship Id="rId5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4.png"/><Relationship Id="rId4" Type="http://schemas.openxmlformats.org/officeDocument/2006/relationships/image" Target="../media/image54.png"/><Relationship Id="rId7" Type="http://schemas.openxmlformats.org/officeDocument/2006/relationships/image" Target="../media/image57.png"/><Relationship Id="rId11" Type="http://schemas.openxmlformats.org/officeDocument/2006/relationships/image" Target="../media/image61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0" Type="http://schemas.openxmlformats.org/officeDocument/2006/relationships/image" Target="../media/image60.png"/><Relationship Id="rId5" Type="http://schemas.openxmlformats.org/officeDocument/2006/relationships/image" Target="../media/image55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9" Type="http://schemas.openxmlformats.org/officeDocument/2006/relationships/image" Target="../media/image59.pdf"/><Relationship Id="rId3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9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5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jpeg"/><Relationship Id="rId5" Type="http://schemas.openxmlformats.org/officeDocument/2006/relationships/oleObject" Target="../embeddings/Microsoft_Equation4.bin"/><Relationship Id="rId7" Type="http://schemas.openxmlformats.org/officeDocument/2006/relationships/image" Target="../media/image76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6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4" Type="http://schemas.openxmlformats.org/officeDocument/2006/relationships/image" Target="../media/image79.png"/><Relationship Id="rId10" Type="http://schemas.openxmlformats.org/officeDocument/2006/relationships/image" Target="../media/image85.png"/><Relationship Id="rId5" Type="http://schemas.openxmlformats.org/officeDocument/2006/relationships/image" Target="../media/image80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9" Type="http://schemas.openxmlformats.org/officeDocument/2006/relationships/image" Target="../media/image84.png"/><Relationship Id="rId3" Type="http://schemas.openxmlformats.org/officeDocument/2006/relationships/image" Target="../media/image78.png"/><Relationship Id="rId6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4" Type="http://schemas.openxmlformats.org/officeDocument/2006/relationships/image" Target="../media/image89.png"/><Relationship Id="rId5" Type="http://schemas.openxmlformats.org/officeDocument/2006/relationships/image" Target="../media/image90.pdf"/><Relationship Id="rId7" Type="http://schemas.openxmlformats.org/officeDocument/2006/relationships/image" Target="../media/image91.pd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9" Type="http://schemas.openxmlformats.org/officeDocument/2006/relationships/oleObject" Target="???" TargetMode="External"/><Relationship Id="rId3" Type="http://schemas.openxmlformats.org/officeDocument/2006/relationships/notesSlide" Target="../notesSlides/notesSlide7.xml"/><Relationship Id="rId6" Type="http://schemas.openxmlformats.org/officeDocument/2006/relationships/image" Target="../media/image64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3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Microsoft_Equation7.bin"/><Relationship Id="rId1" Type="http://schemas.openxmlformats.org/officeDocument/2006/relationships/vmlDrawing" Target="../drawings/vmlDrawing7.vml"/><Relationship Id="rId24" Type="http://schemas.openxmlformats.org/officeDocument/2006/relationships/oleObject" Target="../embeddings/Microsoft_Equation24.bin"/><Relationship Id="rId25" Type="http://schemas.openxmlformats.org/officeDocument/2006/relationships/oleObject" Target="???" TargetMode="External"/><Relationship Id="rId8" Type="http://schemas.openxmlformats.org/officeDocument/2006/relationships/oleObject" Target="../embeddings/Microsoft_Equation8.bin"/><Relationship Id="rId13" Type="http://schemas.openxmlformats.org/officeDocument/2006/relationships/oleObject" Target="../embeddings/Microsoft_Equation13.bin"/><Relationship Id="rId10" Type="http://schemas.openxmlformats.org/officeDocument/2006/relationships/oleObject" Target="../embeddings/Microsoft_Equation10.bin"/><Relationship Id="rId12" Type="http://schemas.openxmlformats.org/officeDocument/2006/relationships/oleObject" Target="../embeddings/Microsoft_Equation12.bin"/><Relationship Id="rId17" Type="http://schemas.openxmlformats.org/officeDocument/2006/relationships/oleObject" Target="../embeddings/Microsoft_Equation17.bin"/><Relationship Id="rId9" Type="http://schemas.openxmlformats.org/officeDocument/2006/relationships/oleObject" Target="../embeddings/Microsoft_Equation9.bin"/><Relationship Id="rId18" Type="http://schemas.openxmlformats.org/officeDocument/2006/relationships/oleObject" Target="../embeddings/Microsoft_Equation18.bin"/><Relationship Id="rId3" Type="http://schemas.openxmlformats.org/officeDocument/2006/relationships/image" Target="../media/image118.png"/><Relationship Id="rId27" Type="http://schemas.openxmlformats.org/officeDocument/2006/relationships/oleObject" Target="../embeddings/Microsoft_Equation26.bin"/><Relationship Id="rId14" Type="http://schemas.openxmlformats.org/officeDocument/2006/relationships/oleObject" Target="../embeddings/Microsoft_Equation14.bin"/><Relationship Id="rId23" Type="http://schemas.openxmlformats.org/officeDocument/2006/relationships/oleObject" Target="../embeddings/Microsoft_Equation23.bin"/><Relationship Id="rId4" Type="http://schemas.openxmlformats.org/officeDocument/2006/relationships/image" Target="../media/image119.png"/><Relationship Id="rId28" Type="http://schemas.openxmlformats.org/officeDocument/2006/relationships/image" Target="../media/image120.png"/><Relationship Id="rId26" Type="http://schemas.openxmlformats.org/officeDocument/2006/relationships/oleObject" Target="../embeddings/Microsoft_Equation25.bin"/><Relationship Id="rId11" Type="http://schemas.openxmlformats.org/officeDocument/2006/relationships/oleObject" Target="../embeddings/Microsoft_Equation11.bin"/><Relationship Id="rId6" Type="http://schemas.openxmlformats.org/officeDocument/2006/relationships/oleObject" Target="../embeddings/Microsoft_Equation6.bin"/><Relationship Id="rId16" Type="http://schemas.openxmlformats.org/officeDocument/2006/relationships/oleObject" Target="../embeddings/Microsoft_Equation16.bin"/><Relationship Id="rId5" Type="http://schemas.openxmlformats.org/officeDocument/2006/relationships/oleObject" Target="../embeddings/Microsoft_Equation5.bin"/><Relationship Id="rId15" Type="http://schemas.openxmlformats.org/officeDocument/2006/relationships/oleObject" Target="../embeddings/Microsoft_Equation15.bin"/><Relationship Id="rId19" Type="http://schemas.openxmlformats.org/officeDocument/2006/relationships/oleObject" Target="../embeddings/Microsoft_Equation19.bin"/><Relationship Id="rId20" Type="http://schemas.openxmlformats.org/officeDocument/2006/relationships/oleObject" Target="../embeddings/Microsoft_Equation20.bin"/><Relationship Id="rId22" Type="http://schemas.openxmlformats.org/officeDocument/2006/relationships/oleObject" Target="../embeddings/Microsoft_Equation22.bin"/><Relationship Id="rId21" Type="http://schemas.openxmlformats.org/officeDocument/2006/relationships/oleObject" Target="../embeddings/Microsoft_Equation21.bin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7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44.jpeg"/><Relationship Id="rId6" Type="http://schemas.openxmlformats.org/officeDocument/2006/relationships/chart" Target="../charts/chart1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7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6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43.jpeg"/><Relationship Id="rId4" Type="http://schemas.openxmlformats.org/officeDocument/2006/relationships/image" Target="../media/image133.jpeg"/><Relationship Id="rId7" Type="http://schemas.openxmlformats.org/officeDocument/2006/relationships/image" Target="../media/image136.jpeg"/><Relationship Id="rId11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10" Type="http://schemas.openxmlformats.org/officeDocument/2006/relationships/image" Target="../media/image139.jpeg"/><Relationship Id="rId5" Type="http://schemas.openxmlformats.org/officeDocument/2006/relationships/image" Target="../media/image134.jpeg"/><Relationship Id="rId12" Type="http://schemas.openxmlformats.org/officeDocument/2006/relationships/image" Target="../media/image141.jpeg"/><Relationship Id="rId2" Type="http://schemas.openxmlformats.org/officeDocument/2006/relationships/image" Target="../media/image131.jpeg"/><Relationship Id="rId9" Type="http://schemas.openxmlformats.org/officeDocument/2006/relationships/image" Target="../media/image138.jpeg"/><Relationship Id="rId3" Type="http://schemas.openxmlformats.org/officeDocument/2006/relationships/image" Target="../media/image132.jpe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7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4.png"/><Relationship Id="rId5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df"/><Relationship Id="rId3" Type="http://schemas.openxmlformats.org/officeDocument/2006/relationships/image" Target="../media/image14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2.jpeg"/><Relationship Id="rId5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7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5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4" Type="http://schemas.openxmlformats.org/officeDocument/2006/relationships/oleObject" Target="../embeddings/Microsoft_Equation28.bin"/><Relationship Id="rId10" Type="http://schemas.openxmlformats.org/officeDocument/2006/relationships/oleObject" Target="../embeddings/Microsoft_Equation30.bin"/><Relationship Id="rId5" Type="http://schemas.openxmlformats.org/officeDocument/2006/relationships/oleObject" Target="../embeddings/Microsoft_Equation29.bin"/><Relationship Id="rId7" Type="http://schemas.openxmlformats.org/officeDocument/2006/relationships/image" Target="../media/image17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174.png"/><Relationship Id="rId3" Type="http://schemas.openxmlformats.org/officeDocument/2006/relationships/oleObject" Target="../embeddings/Microsoft_Equation27.bin"/><Relationship Id="rId6" Type="http://schemas.openxmlformats.org/officeDocument/2006/relationships/slide" Target="slide9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36.bin"/><Relationship Id="rId4" Type="http://schemas.openxmlformats.org/officeDocument/2006/relationships/oleObject" Target="../embeddings/Microsoft_Equation32.bin"/><Relationship Id="rId10" Type="http://schemas.openxmlformats.org/officeDocument/2006/relationships/oleObject" Target="../embeddings/Microsoft_Word_97_-_2004_Document38.doc"/><Relationship Id="rId5" Type="http://schemas.openxmlformats.org/officeDocument/2006/relationships/oleObject" Target="../embeddings/Microsoft_Equation33.bin"/><Relationship Id="rId7" Type="http://schemas.openxmlformats.org/officeDocument/2006/relationships/oleObject" Target="../embeddings/Microsoft_Word_97_-_2004_Document35.doc"/><Relationship Id="rId11" Type="http://schemas.openxmlformats.org/officeDocument/2006/relationships/oleObject" Target="../embeddings/Microsoft_Word_97_-_2004_Document39.doc"/><Relationship Id="rId12" Type="http://schemas.openxmlformats.org/officeDocument/2006/relationships/oleObject" Target="../embeddings/Microsoft_Equation4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Equation37.bin"/><Relationship Id="rId3" Type="http://schemas.openxmlformats.org/officeDocument/2006/relationships/oleObject" Target="../embeddings/Microsoft_Equation31.bin"/><Relationship Id="rId6" Type="http://schemas.openxmlformats.org/officeDocument/2006/relationships/oleObject" Target="../embeddings/Microsoft_Equation34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5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4" y="12700"/>
            <a:ext cx="9155522" cy="622300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163" y="0"/>
            <a:ext cx="17118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" y="1258921"/>
            <a:ext cx="8610600" cy="3225800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/>
            </a:r>
            <a:br>
              <a:rPr lang="en-US" sz="7200" dirty="0" smtClean="0">
                <a:solidFill>
                  <a:srgbClr val="FF0000"/>
                </a:solidFill>
              </a:rPr>
            </a:br>
            <a:r>
              <a:rPr lang="en-US" sz="7200" u="sng" dirty="0" smtClean="0">
                <a:solidFill>
                  <a:srgbClr val="FF0000"/>
                </a:solidFill>
              </a:rPr>
              <a:t>Electron Ion Colliders </a:t>
            </a:r>
            <a:r>
              <a:rPr lang="en-US" sz="4000" dirty="0" smtClean="0">
                <a:solidFill>
                  <a:srgbClr val="000090"/>
                </a:solidFill>
              </a:rPr>
              <a:t/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3200" dirty="0" smtClean="0">
                <a:solidFill>
                  <a:srgbClr val="000090"/>
                </a:solidFill>
                <a:latin typeface="Comic Sans MS"/>
                <a:cs typeface="Comic Sans MS"/>
              </a:rPr>
              <a:t>Vladimir N. Litvinenko</a:t>
            </a: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Brookhaven National Laboratory, Upton, NY, USA</a:t>
            </a:r>
            <a:b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Stony Brook University, Stony Brook, NY, USA</a:t>
            </a:r>
            <a:b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Center for Accelerator Science and Education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35100" cy="47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 descr="logo_07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50" y="0"/>
            <a:ext cx="2070100" cy="1232202"/>
          </a:xfrm>
          <a:prstGeom prst="rect">
            <a:avLst/>
          </a:prstGeom>
        </p:spPr>
      </p:pic>
    </p:spTree>
  </p:cSld>
  <p:clrMapOvr>
    <a:masterClrMapping/>
  </p:clrMapOvr>
  <p:transition advTm="2749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0" y="-69850"/>
            <a:ext cx="9334500" cy="699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0" y="60579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"/>
            <a:ext cx="9144000" cy="6855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5200" y="44069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"/>
            <a:ext cx="9215247" cy="6909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1100" y="14097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4126230" cy="3093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88900"/>
            <a:ext cx="4122420" cy="3093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4280"/>
            <a:ext cx="4122420" cy="309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3764280"/>
            <a:ext cx="4126230" cy="309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7100" y="3282434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2420" cy="3093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80" y="0"/>
            <a:ext cx="4122420" cy="3093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4280"/>
            <a:ext cx="4122420" cy="309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580" y="3764280"/>
            <a:ext cx="4122420" cy="309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1700" y="3282434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08"/>
            <a:ext cx="9077706" cy="6806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647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" y="38608"/>
            <a:ext cx="9069324" cy="6806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647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6870700" cy="515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2777163"/>
            <a:ext cx="5459730" cy="4093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197600"/>
            <a:ext cx="1028700" cy="660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1400" y="55372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" y="25908"/>
            <a:ext cx="9069324" cy="6806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647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4" y="12700"/>
            <a:ext cx="9155522" cy="622300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163" y="0"/>
            <a:ext cx="17118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" y="1258921"/>
            <a:ext cx="8610600" cy="3225800"/>
          </a:xfrm>
        </p:spPr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eRHIC </a:t>
            </a:r>
            <a:br>
              <a:rPr lang="en-US" sz="7200" dirty="0" smtClean="0">
                <a:solidFill>
                  <a:srgbClr val="FF0000"/>
                </a:solidFill>
              </a:rPr>
            </a:br>
            <a:r>
              <a:rPr lang="en-US" sz="7200" u="sng" dirty="0" smtClean="0">
                <a:solidFill>
                  <a:srgbClr val="FF0000"/>
                </a:solidFill>
              </a:rPr>
              <a:t>EIC at BNL </a:t>
            </a:r>
            <a:r>
              <a:rPr lang="en-US" sz="4000" dirty="0" smtClean="0">
                <a:solidFill>
                  <a:srgbClr val="000090"/>
                </a:solidFill>
              </a:rPr>
              <a:t/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3200" dirty="0" smtClean="0">
                <a:solidFill>
                  <a:srgbClr val="000090"/>
                </a:solidFill>
                <a:latin typeface="Comic Sans MS"/>
                <a:cs typeface="Comic Sans MS"/>
              </a:rPr>
              <a:t>Vladimir N. Litvinenko</a:t>
            </a: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Brookhaven National Laboratory, Upton, NY, USA</a:t>
            </a:r>
            <a:b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Stony Brook University, Stony Brook, NY, USA</a:t>
            </a:r>
            <a:b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Center for Accelerator Science and Education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35100" cy="47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 descr="logo_07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50" y="0"/>
            <a:ext cx="2070100" cy="1232202"/>
          </a:xfrm>
          <a:prstGeom prst="rect">
            <a:avLst/>
          </a:prstGeom>
        </p:spPr>
      </p:pic>
    </p:spTree>
  </p:cSld>
  <p:clrMapOvr>
    <a:masterClrMapping/>
  </p:clrMapOvr>
  <p:transition advTm="2749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Preamble: Electron Ion Collider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724400" cy="5334000"/>
          </a:xfrm>
          <a:ln>
            <a:solidFill>
              <a:srgbClr val="00009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Add 10 </a:t>
            </a:r>
            <a:r>
              <a:rPr lang="en-US" sz="1600" i="1" u="sng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 electron machine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to RHIC with 250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polarized protons and 100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GeV/n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ions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Luminosity is based on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hadron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beam parameters demonstrated in RHIC complex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paper and workshop on eRHIC – 1999</a:t>
            </a:r>
          </a:p>
          <a:p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“eRHIC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Zeroth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-Order Design Report” and cost estimate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BNL 2004 </a:t>
            </a:r>
          </a:p>
          <a:p>
            <a:pPr lvl="1"/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Ring-ring (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designed by MIT) was the main option, L~10</a:t>
            </a:r>
            <a:r>
              <a:rPr lang="en-US" sz="12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32</a:t>
            </a:r>
          </a:p>
          <a:p>
            <a:pPr lvl="1"/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70+ page appendix on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(ERL) – Ring as back-up, L~10</a:t>
            </a:r>
            <a:r>
              <a:rPr lang="en-US" sz="12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33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2007 – after detailed studies we found that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has 5-10 fold higher luminosity – it became the main option</a:t>
            </a:r>
          </a:p>
          <a:p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group made a case that 20 (or even 30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electrons are needed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March 2008 – first staging option of eRHIC of all-in-the tunnel ERL with 2(4)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as the first stage, with 10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and 20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as next steps</a:t>
            </a:r>
          </a:p>
          <a:p>
            <a:pPr lvl="1"/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there is potential for increase of RHIC energy to 800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if physics justifies the cost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2009 – we plan to release first release of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Design Report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on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(Medium energy eRHIC)</a:t>
            </a:r>
          </a:p>
          <a:p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9148" y="819090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BNL &amp; MIT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5782" y="838200"/>
            <a:ext cx="1077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TJNAF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600" y="1219200"/>
            <a:ext cx="4267200" cy="533400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Started later than eRHIC and aimed from the beginning at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L~10</a:t>
            </a:r>
            <a:r>
              <a:rPr lang="en-US" sz="1600" b="1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35</a:t>
            </a:r>
            <a:endParaRPr lang="en-US" sz="16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ELIC - Electron-Light-Ion Collider – </a:t>
            </a: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new electron and </a:t>
            </a:r>
            <a:r>
              <a:rPr lang="en-US" sz="1600" i="1" u="sng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hadron</a:t>
            </a: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 accelerators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taking advantage of CEBAF as injector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Energy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range and species evolved from 7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x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65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to 10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x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250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following eRHIC trend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Present energy range (as Feb.2009) :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protons 150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, electrons  7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1600" noProof="0" dirty="0" smtClean="0">
                <a:solidFill>
                  <a:srgbClr val="000090"/>
                </a:solidFill>
                <a:latin typeface="Comic Sans MS"/>
                <a:cs typeface="Comic Sans MS"/>
              </a:rPr>
              <a:t>p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rotons 250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10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electron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ELIC started from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version and finished with Ring-Ring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“ELIC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Zeroth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-Order Design Report”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, TJNAF, 2008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December 2008, Staging option for ELIC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February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2009,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first price estimate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was presented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43" y="350025"/>
            <a:ext cx="8251428" cy="5310476"/>
          </a:xfrm>
          <a:prstGeom prst="rect">
            <a:avLst/>
          </a:prstGeom>
        </p:spPr>
      </p:pic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91500" y="6629400"/>
            <a:ext cx="1905000" cy="457200"/>
          </a:xfrm>
          <a:noFill/>
        </p:spPr>
        <p:txBody>
          <a:bodyPr/>
          <a:lstStyle/>
          <a:p>
            <a:fld id="{47326387-9BEF-CE4F-998B-E10A231580A6}" type="slidenum">
              <a:rPr lang="en-US" sz="110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pPr/>
              <a:t>20</a:t>
            </a:fld>
            <a:endParaRPr lang="en-US" sz="1100" dirty="0" smtClean="0">
              <a:solidFill>
                <a:srgbClr val="00009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8438" name="Rounded Rectangle 7"/>
          <p:cNvSpPr>
            <a:spLocks noChangeArrowheads="1"/>
          </p:cNvSpPr>
          <p:nvPr/>
        </p:nvSpPr>
        <p:spPr bwMode="auto">
          <a:xfrm>
            <a:off x="3699933" y="3708399"/>
            <a:ext cx="660400" cy="190500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cxnSp>
        <p:nvCxnSpPr>
          <p:cNvPr id="18440" name="Straight Connector 12"/>
          <p:cNvCxnSpPr>
            <a:cxnSpLocks noChangeShapeType="1"/>
          </p:cNvCxnSpPr>
          <p:nvPr/>
        </p:nvCxnSpPr>
        <p:spPr bwMode="auto">
          <a:xfrm>
            <a:off x="1685925" y="4495812"/>
            <a:ext cx="241300" cy="1588"/>
          </a:xfrm>
          <a:prstGeom prst="line">
            <a:avLst/>
          </a:prstGeom>
          <a:noFill/>
          <a:ln w="9525">
            <a:solidFill>
              <a:srgbClr val="000090"/>
            </a:solidFill>
            <a:round/>
            <a:headEnd/>
            <a:tailEnd/>
          </a:ln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9" y="1473200"/>
            <a:ext cx="1308455" cy="396625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5526453"/>
            <a:ext cx="9143999" cy="130154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60000"/>
              </a:lnSpc>
              <a:spcAft>
                <a:spcPts val="1200"/>
              </a:spcAft>
            </a:pPr>
            <a:endParaRPr lang="en-US" sz="1100" kern="0" dirty="0" smtClean="0">
              <a:latin typeface="Comic Sans MS"/>
              <a:ea typeface="Comic Sans MS" pitchFamily="-110" charset="0"/>
              <a:cs typeface="Comic Sans MS"/>
            </a:endParaRPr>
          </a:p>
          <a:p>
            <a:pPr algn="ctr">
              <a:lnSpc>
                <a:spcPct val="60000"/>
              </a:lnSpc>
              <a:spcAft>
                <a:spcPts val="1200"/>
              </a:spcAft>
            </a:pPr>
            <a:r>
              <a:rPr lang="en-US" sz="1100" kern="0" dirty="0" smtClean="0">
                <a:latin typeface="Comic Sans MS"/>
                <a:ea typeface="Comic Sans MS" pitchFamily="-110" charset="0"/>
                <a:cs typeface="Comic Sans MS"/>
              </a:rPr>
              <a:t>Inputs on Physics from BNL EIC task force lead by 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E.-C.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Aschenauer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T. Ulrich </a:t>
            </a:r>
            <a:r>
              <a:rPr lang="en-US" sz="1100" u="sng" kern="0" dirty="0" smtClean="0">
                <a:latin typeface="Comic Sans MS"/>
                <a:ea typeface="Comic Sans MS" pitchFamily="-110" charset="0"/>
                <a:cs typeface="Comic Sans MS"/>
              </a:rPr>
              <a:t>http://</a:t>
            </a:r>
            <a:r>
              <a:rPr lang="en-US" sz="1100" u="sng" kern="0" dirty="0" err="1" smtClean="0">
                <a:latin typeface="Comic Sans MS"/>
                <a:ea typeface="Comic Sans MS" pitchFamily="-110" charset="0"/>
                <a:cs typeface="Comic Sans MS"/>
              </a:rPr>
              <a:t>www.eic.bnl.gov/taskforce.html</a:t>
            </a:r>
            <a:r>
              <a:rPr lang="en-US" sz="1100" u="sng" kern="0" dirty="0" smtClean="0">
                <a:latin typeface="Comic Sans MS"/>
                <a:ea typeface="Comic Sans MS" pitchFamily="-110" charset="0"/>
                <a:cs typeface="Comic Sans MS"/>
              </a:rPr>
              <a:t>,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 </a:t>
            </a:r>
          </a:p>
          <a:p>
            <a:pPr marL="228600" indent="-228600" algn="ctr">
              <a:lnSpc>
                <a:spcPct val="60000"/>
              </a:lnSpc>
              <a:spcAft>
                <a:spcPts val="1200"/>
              </a:spcAft>
            </a:pP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A.Cadwell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A.Deshpande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R.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Ent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 T. Horn, H.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Kowalsky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M. Lamont, T.W.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Ludlam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</a:p>
          <a:p>
            <a:pPr marL="228600" indent="-228600" algn="ctr">
              <a:lnSpc>
                <a:spcPct val="60000"/>
              </a:lnSpc>
              <a:spcAft>
                <a:spcPts val="1200"/>
              </a:spcAft>
            </a:pP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R. Milner, B.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Surrow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S.Vigdor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R.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Venugopalan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W.Vogelsang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….</a:t>
            </a:r>
          </a:p>
          <a:p>
            <a:pPr algn="ctr">
              <a:lnSpc>
                <a:spcPct val="60000"/>
              </a:lnSpc>
              <a:spcAft>
                <a:spcPts val="1200"/>
              </a:spcAft>
              <a:buFontTx/>
              <a:buNone/>
            </a:pP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 </a:t>
            </a:r>
            <a:endParaRPr lang="en-US" sz="1100" dirty="0"/>
          </a:p>
        </p:txBody>
      </p:sp>
      <p:sp>
        <p:nvSpPr>
          <p:cNvPr id="36" name="Rectangle 35"/>
          <p:cNvSpPr/>
          <p:nvPr/>
        </p:nvSpPr>
        <p:spPr>
          <a:xfrm>
            <a:off x="6245231" y="1215323"/>
            <a:ext cx="270183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www.bnl.gov/cad/eRhic/</a:t>
            </a:r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3264" y="1066800"/>
            <a:ext cx="1947333" cy="158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1217" y="5232412"/>
            <a:ext cx="34925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872" y="8467"/>
            <a:ext cx="2784135" cy="102446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425700" y="0"/>
            <a:ext cx="6718300" cy="615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Materials are from eRHIC R&amp;D group and EIC task force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5400000" flipH="1" flipV="1">
            <a:off x="1025259" y="1236136"/>
            <a:ext cx="3047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Callout 21"/>
          <p:cNvSpPr>
            <a:spLocks noChangeArrowheads="1"/>
          </p:cNvSpPr>
          <p:nvPr/>
        </p:nvSpPr>
        <p:spPr bwMode="auto">
          <a:xfrm>
            <a:off x="67733" y="1193810"/>
            <a:ext cx="2269058" cy="4567767"/>
          </a:xfrm>
          <a:prstGeom prst="wedgeEllipseCallout">
            <a:avLst>
              <a:gd name="adj1" fmla="val 114391"/>
              <a:gd name="adj2" fmla="val 26814"/>
            </a:avLst>
          </a:prstGeom>
          <a:noFill/>
          <a:ln w="76200" cap="flat" cmpd="tri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827617" y="1820333"/>
            <a:ext cx="806450" cy="13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09084" y="2159000"/>
            <a:ext cx="806450" cy="13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34484" y="2861733"/>
            <a:ext cx="806450" cy="13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26018" y="3462866"/>
            <a:ext cx="806450" cy="13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09084" y="4250267"/>
            <a:ext cx="628649" cy="14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42951" y="4961467"/>
            <a:ext cx="806450" cy="13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2508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2007</a:t>
            </a:r>
            <a:r>
              <a:rPr 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Choosing </a:t>
            </a: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the focus: </a:t>
            </a:r>
            <a:b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ERL or ring for electrons?</a:t>
            </a:r>
            <a:endParaRPr lang="en-US" sz="3600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81000" y="15748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latin typeface="Comic Sans MS"/>
              <a:cs typeface="Comic Sans MS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omic Sans MS"/>
                <a:cs typeface="Comic Sans MS"/>
              </a:rPr>
              <a:t>Two main design options for eRHIC: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2800" dirty="0">
              <a:latin typeface="Comic Sans MS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Ring-ring: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   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lang="en-US" sz="2400" dirty="0">
              <a:latin typeface="Comic Sans MS"/>
              <a:ea typeface="ＭＳ Ｐゴシック" charset="-128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en-US" sz="2400" dirty="0">
              <a:latin typeface="Comic Sans MS"/>
              <a:ea typeface="ＭＳ Ｐゴシック" charset="-128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lang="en-US" sz="2400" dirty="0">
              <a:latin typeface="Comic Sans MS"/>
              <a:ea typeface="ＭＳ Ｐゴシック" charset="-128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Linac-ring: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  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0" y="2770188"/>
            <a:ext cx="4457700" cy="1014412"/>
            <a:chOff x="2256" y="2481"/>
            <a:chExt cx="2808" cy="639"/>
          </a:xfrm>
        </p:grpSpPr>
        <p:sp>
          <p:nvSpPr>
            <p:cNvPr id="68614" name="Oval 6"/>
            <p:cNvSpPr>
              <a:spLocks noChangeArrowheads="1"/>
            </p:cNvSpPr>
            <p:nvPr/>
          </p:nvSpPr>
          <p:spPr bwMode="auto">
            <a:xfrm>
              <a:off x="3216" y="2784"/>
              <a:ext cx="576" cy="288"/>
            </a:xfrm>
            <a:prstGeom prst="ellips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256" y="2640"/>
              <a:ext cx="960" cy="480"/>
              <a:chOff x="2256" y="2640"/>
              <a:chExt cx="960" cy="480"/>
            </a:xfrm>
          </p:grpSpPr>
          <p:sp>
            <p:nvSpPr>
              <p:cNvPr id="68616" name="Oval 8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960" cy="432"/>
              </a:xfrm>
              <a:prstGeom prst="ellipse">
                <a:avLst/>
              </a:prstGeom>
              <a:noFill/>
              <a:ln w="38100">
                <a:solidFill>
                  <a:srgbClr val="2C07B5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latin typeface="Comic Sans MS"/>
                    <a:cs typeface="Comic Sans MS"/>
                  </a:rPr>
                  <a:t>RHIC</a:t>
                </a:r>
              </a:p>
            </p:txBody>
          </p:sp>
          <p:sp>
            <p:nvSpPr>
              <p:cNvPr id="68617" name="Line 9"/>
              <p:cNvSpPr>
                <a:spLocks noChangeShapeType="1"/>
              </p:cNvSpPr>
              <p:nvPr/>
            </p:nvSpPr>
            <p:spPr bwMode="auto">
              <a:xfrm>
                <a:off x="2928" y="264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2C07B5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8618" name="Line 10"/>
            <p:cNvSpPr>
              <a:spLocks noChangeShapeType="1"/>
            </p:cNvSpPr>
            <p:nvPr/>
          </p:nvSpPr>
          <p:spPr bwMode="auto">
            <a:xfrm flipH="1" flipV="1">
              <a:off x="3264" y="3072"/>
              <a:ext cx="144" cy="48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3504" y="2481"/>
              <a:ext cx="15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omic Sans MS"/>
                  <a:cs typeface="Comic Sans MS"/>
                </a:rPr>
                <a:t>Electron storage ring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71800" y="4598988"/>
            <a:ext cx="4972050" cy="906462"/>
            <a:chOff x="2304" y="1445"/>
            <a:chExt cx="3132" cy="571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304" y="1536"/>
              <a:ext cx="960" cy="480"/>
              <a:chOff x="2256" y="2640"/>
              <a:chExt cx="960" cy="480"/>
            </a:xfrm>
          </p:grpSpPr>
          <p:sp>
            <p:nvSpPr>
              <p:cNvPr id="68622" name="Oval 14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960" cy="432"/>
              </a:xfrm>
              <a:prstGeom prst="ellipse">
                <a:avLst/>
              </a:prstGeom>
              <a:noFill/>
              <a:ln w="38100">
                <a:solidFill>
                  <a:srgbClr val="2C07B5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latin typeface="Comic Sans MS"/>
                    <a:cs typeface="Comic Sans MS"/>
                  </a:rPr>
                  <a:t>RHIC</a:t>
                </a:r>
              </a:p>
            </p:txBody>
          </p:sp>
          <p:sp>
            <p:nvSpPr>
              <p:cNvPr id="68623" name="Line 15"/>
              <p:cNvSpPr>
                <a:spLocks noChangeShapeType="1"/>
              </p:cNvSpPr>
              <p:nvPr/>
            </p:nvSpPr>
            <p:spPr bwMode="auto">
              <a:xfrm>
                <a:off x="2928" y="264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2C07B5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8624" name="Line 16"/>
            <p:cNvSpPr>
              <a:spLocks noChangeShapeType="1"/>
            </p:cNvSpPr>
            <p:nvPr/>
          </p:nvSpPr>
          <p:spPr bwMode="auto">
            <a:xfrm flipH="1">
              <a:off x="3456" y="1872"/>
              <a:ext cx="576" cy="0"/>
            </a:xfrm>
            <a:prstGeom prst="line">
              <a:avLst/>
            </a:prstGeom>
            <a:noFill/>
            <a:ln w="76200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25" name="Freeform 17"/>
            <p:cNvSpPr>
              <a:spLocks/>
            </p:cNvSpPr>
            <p:nvPr/>
          </p:nvSpPr>
          <p:spPr bwMode="auto">
            <a:xfrm>
              <a:off x="3264" y="1668"/>
              <a:ext cx="192" cy="204"/>
            </a:xfrm>
            <a:custGeom>
              <a:avLst/>
              <a:gdLst/>
              <a:ahLst/>
              <a:cxnLst>
                <a:cxn ang="0">
                  <a:pos x="192" y="204"/>
                </a:cxn>
                <a:cxn ang="0">
                  <a:pos x="30" y="180"/>
                </a:cxn>
                <a:cxn ang="0">
                  <a:pos x="18" y="72"/>
                </a:cxn>
                <a:cxn ang="0">
                  <a:pos x="138" y="0"/>
                </a:cxn>
              </a:cxnLst>
              <a:rect l="0" t="0" r="r" b="b"/>
              <a:pathLst>
                <a:path w="192" h="204">
                  <a:moveTo>
                    <a:pt x="192" y="204"/>
                  </a:moveTo>
                  <a:cubicBezTo>
                    <a:pt x="165" y="200"/>
                    <a:pt x="59" y="202"/>
                    <a:pt x="30" y="180"/>
                  </a:cubicBezTo>
                  <a:cubicBezTo>
                    <a:pt x="1" y="158"/>
                    <a:pt x="0" y="102"/>
                    <a:pt x="18" y="72"/>
                  </a:cubicBezTo>
                  <a:cubicBezTo>
                    <a:pt x="36" y="42"/>
                    <a:pt x="113" y="15"/>
                    <a:pt x="138" y="0"/>
                  </a:cubicBezTo>
                </a:path>
              </a:pathLst>
            </a:custGeom>
            <a:noFill/>
            <a:ln w="28575" cmpd="sng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H="1">
              <a:off x="3504" y="1968"/>
              <a:ext cx="192" cy="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27" name="Text Box 19"/>
            <p:cNvSpPr txBox="1">
              <a:spLocks noChangeArrowheads="1"/>
            </p:cNvSpPr>
            <p:nvPr/>
          </p:nvSpPr>
          <p:spPr bwMode="auto">
            <a:xfrm>
              <a:off x="3494" y="1445"/>
              <a:ext cx="19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Electron linear accelerator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36206" y="4219485"/>
            <a:ext cx="1907794" cy="1888362"/>
            <a:chOff x="7236206" y="4219485"/>
            <a:chExt cx="1907794" cy="1888362"/>
          </a:xfrm>
        </p:grpSpPr>
        <p:sp>
          <p:nvSpPr>
            <p:cNvPr id="19" name="TextBox 18"/>
            <p:cNvSpPr txBox="1"/>
            <p:nvPr/>
          </p:nvSpPr>
          <p:spPr>
            <a:xfrm>
              <a:off x="7943620" y="4219485"/>
              <a:ext cx="9659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</a:rPr>
                <a:t>✔</a:t>
              </a:r>
              <a:endParaRPr lang="en-US" sz="7200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36206" y="5276850"/>
              <a:ext cx="19077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8000"/>
                  </a:solidFill>
                  <a:latin typeface="Comic Sans MS"/>
                  <a:ea typeface="Zapf Dingbats"/>
                  <a:cs typeface="Comic Sans MS"/>
                </a:rPr>
                <a:t>L </a:t>
              </a:r>
              <a:r>
                <a:rPr lang="en-US" sz="4800" dirty="0" err="1" smtClean="0">
                  <a:solidFill>
                    <a:srgbClr val="008000"/>
                  </a:solidFill>
                  <a:latin typeface="Comic Sans MS"/>
                  <a:ea typeface="Zapf Dingbats"/>
                  <a:cs typeface="Comic Sans MS"/>
                </a:rPr>
                <a:t>x</a:t>
              </a:r>
              <a:r>
                <a:rPr lang="en-US" sz="4800" dirty="0" smtClean="0">
                  <a:solidFill>
                    <a:srgbClr val="008000"/>
                  </a:solidFill>
                  <a:latin typeface="Comic Sans MS"/>
                  <a:ea typeface="Zapf Dingbats"/>
                  <a:cs typeface="Comic Sans MS"/>
                </a:rPr>
                <a:t> 10</a:t>
              </a:r>
              <a:endParaRPr lang="en-US" sz="4800" dirty="0">
                <a:solidFill>
                  <a:srgbClr val="008000"/>
                </a:solidFill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519113" y="3301206"/>
          <a:ext cx="2405062" cy="636588"/>
        </p:xfrm>
        <a:graphic>
          <a:graphicData uri="http://schemas.openxmlformats.org/presentationml/2006/ole">
            <p:oleObj spid="_x0000_s204802" name="Equation" r:id="rId4" imgW="1727200" imgH="457200" progId="Equation.3">
              <p:embed/>
            </p:oleObj>
          </a:graphicData>
        </a:graphic>
      </p:graphicFrame>
      <p:graphicFrame>
        <p:nvGraphicFramePr>
          <p:cNvPr id="204803" name="Object 3"/>
          <p:cNvGraphicFramePr>
            <a:graphicFrameLocks noChangeAspect="1"/>
          </p:cNvGraphicFramePr>
          <p:nvPr/>
        </p:nvGraphicFramePr>
        <p:xfrm>
          <a:off x="793750" y="5170488"/>
          <a:ext cx="1749425" cy="688975"/>
        </p:xfrm>
        <a:graphic>
          <a:graphicData uri="http://schemas.openxmlformats.org/presentationml/2006/ole">
            <p:oleObj spid="_x0000_s204803" name="Equation" r:id="rId5" imgW="1041400" imgH="406400" progId="Equation.3">
              <p:embed/>
            </p:oleObj>
          </a:graphicData>
        </a:graphic>
      </p:graphicFrame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0834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custDataLst>
      <p:tags r:id="rId2"/>
    </p:custDataLst>
  </p:cSld>
  <p:clrMapOvr>
    <a:masterClrMapping/>
  </p:clrMapOvr>
  <p:transition advTm="47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325438" y="0"/>
            <a:ext cx="805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Content</a:t>
            </a:r>
            <a:r>
              <a:rPr lang="en-US" sz="40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/>
            </a:r>
            <a:br>
              <a:rPr lang="en-US" sz="4000" b="1" dirty="0" smtClean="0">
                <a:solidFill>
                  <a:srgbClr val="1513D7"/>
                </a:solidFill>
                <a:latin typeface="Comic Sans MS"/>
                <a:cs typeface="Comic Sans MS"/>
              </a:rPr>
            </a:br>
            <a:endParaRPr lang="en-US" sz="4000" b="1" dirty="0">
              <a:solidFill>
                <a:srgbClr val="1513D7"/>
              </a:solidFill>
              <a:latin typeface="Comic Sans MS"/>
              <a:cs typeface="Comic Sans M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558800" y="457200"/>
            <a:ext cx="78359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endParaRPr lang="en-US" sz="3200" b="1" dirty="0" smtClean="0">
              <a:solidFill>
                <a:srgbClr val="1513D7"/>
              </a:solidFill>
              <a:latin typeface="Comic Sans MS"/>
              <a:cs typeface="Comic Sans M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What is eRHIC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eRHIC staging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1513D7"/>
                </a:solidFill>
                <a:latin typeface="Comic Sans MS"/>
                <a:cs typeface="Comic Sans MS"/>
              </a:rPr>
              <a:t>MeRHIC</a:t>
            </a:r>
            <a:r>
              <a:rPr lang="en-US" sz="32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 design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IP developments and ideas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eRHIC R&amp;D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 b="1" dirty="0" smtClean="0">
                <a:solidFill>
                  <a:srgbClr val="1513D7"/>
                </a:solidFill>
                <a:latin typeface="Comic Sans MS"/>
                <a:cs typeface="Comic Sans MS"/>
              </a:rPr>
              <a:t>Outlook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endParaRPr lang="en-US" sz="2800" b="1" dirty="0">
              <a:solidFill>
                <a:srgbClr val="1513D7"/>
              </a:solidFill>
              <a:latin typeface="Comic Sans MS"/>
              <a:ea typeface="ＭＳ Ｐゴシック" pitchFamily="-111" charset="-128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0"/>
            <a:ext cx="8813800" cy="1143000"/>
          </a:xfrm>
        </p:spPr>
        <p:txBody>
          <a:bodyPr anchor="t"/>
          <a:lstStyle/>
          <a:p>
            <a:r>
              <a:rPr lang="en-US" b="1" u="sng" dirty="0">
                <a:solidFill>
                  <a:srgbClr val="000099"/>
                </a:solidFill>
                <a:latin typeface="Comic Sans MS"/>
                <a:ea typeface="ＭＳ Ｐゴシック" pitchFamily="-110" charset="-128"/>
                <a:cs typeface="Comic Sans MS"/>
              </a:rPr>
              <a:t>eRHIC Scope -QCD Factory</a:t>
            </a:r>
            <a:endParaRPr lang="en-US" dirty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sp>
        <p:nvSpPr>
          <p:cNvPr id="19459" name="Oval 4"/>
          <p:cNvSpPr>
            <a:spLocks noChangeAspect="1" noChangeArrowheads="1"/>
          </p:cNvSpPr>
          <p:nvPr/>
        </p:nvSpPr>
        <p:spPr bwMode="auto">
          <a:xfrm>
            <a:off x="2400300" y="29464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19460" name="Oval 5"/>
          <p:cNvSpPr>
            <a:spLocks noChangeAspect="1" noChangeArrowheads="1"/>
          </p:cNvSpPr>
          <p:nvPr/>
        </p:nvSpPr>
        <p:spPr bwMode="auto">
          <a:xfrm>
            <a:off x="2400300" y="3505200"/>
            <a:ext cx="304800" cy="304800"/>
          </a:xfrm>
          <a:prstGeom prst="ellipse">
            <a:avLst/>
          </a:prstGeom>
          <a:solidFill>
            <a:srgbClr val="62D1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+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62600" y="1841500"/>
            <a:ext cx="990600" cy="2819400"/>
            <a:chOff x="3264" y="1536"/>
            <a:chExt cx="624" cy="1776"/>
          </a:xfrm>
        </p:grpSpPr>
        <p:sp>
          <p:nvSpPr>
            <p:cNvPr id="19481" name="Oval 7"/>
            <p:cNvSpPr>
              <a:spLocks noChangeAspect="1" noChangeArrowheads="1"/>
            </p:cNvSpPr>
            <p:nvPr/>
          </p:nvSpPr>
          <p:spPr bwMode="auto">
            <a:xfrm>
              <a:off x="3456" y="1536"/>
              <a:ext cx="240" cy="24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</a:rPr>
                <a:t>p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264" y="2064"/>
              <a:ext cx="624" cy="576"/>
              <a:chOff x="3264" y="2064"/>
              <a:chExt cx="624" cy="576"/>
            </a:xfrm>
          </p:grpSpPr>
          <p:sp>
            <p:nvSpPr>
              <p:cNvPr id="19487" name="Oval 9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8" name="Oval 10"/>
              <p:cNvSpPr>
                <a:spLocks noChangeAspect="1" noChangeArrowheads="1"/>
              </p:cNvSpPr>
              <p:nvPr/>
            </p:nvSpPr>
            <p:spPr bwMode="auto">
              <a:xfrm>
                <a:off x="3648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9" name="Oval 11"/>
              <p:cNvSpPr>
                <a:spLocks noChangeAspect="1" noChangeArrowheads="1"/>
              </p:cNvSpPr>
              <p:nvPr/>
            </p:nvSpPr>
            <p:spPr bwMode="auto">
              <a:xfrm>
                <a:off x="3648" y="2112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0" name="Oval 12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1" name="Oval 13"/>
              <p:cNvSpPr>
                <a:spLocks noChangeAspect="1" noChangeArrowheads="1"/>
              </p:cNvSpPr>
              <p:nvPr/>
            </p:nvSpPr>
            <p:spPr bwMode="auto">
              <a:xfrm>
                <a:off x="3360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2" name="Oval 14"/>
              <p:cNvSpPr>
                <a:spLocks noChangeAspect="1" noChangeArrowheads="1"/>
              </p:cNvSpPr>
              <p:nvPr/>
            </p:nvSpPr>
            <p:spPr bwMode="auto">
              <a:xfrm>
                <a:off x="3264" y="230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3" name="Oval 15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4" name="Oval 16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5" name="Oval 17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6" name="Oval 18"/>
              <p:cNvSpPr>
                <a:spLocks noChangeAspect="1" noChangeArrowheads="1"/>
              </p:cNvSpPr>
              <p:nvPr/>
            </p:nvSpPr>
            <p:spPr bwMode="auto">
              <a:xfrm>
                <a:off x="3456" y="2208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360" y="2880"/>
              <a:ext cx="384" cy="432"/>
              <a:chOff x="3504" y="2784"/>
              <a:chExt cx="384" cy="432"/>
            </a:xfrm>
          </p:grpSpPr>
          <p:sp>
            <p:nvSpPr>
              <p:cNvPr id="19484" name="Oval 20"/>
              <p:cNvSpPr>
                <a:spLocks noChangeAspect="1" noChangeArrowheads="1"/>
              </p:cNvSpPr>
              <p:nvPr/>
            </p:nvSpPr>
            <p:spPr bwMode="auto">
              <a:xfrm>
                <a:off x="3504" y="2928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5" name="Oval 21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6" name="Oval 22"/>
              <p:cNvSpPr>
                <a:spLocks noChangeAspect="1" noChangeArrowheads="1"/>
              </p:cNvSpPr>
              <p:nvPr/>
            </p:nvSpPr>
            <p:spPr bwMode="auto">
              <a:xfrm>
                <a:off x="3600" y="278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177800" y="2503488"/>
            <a:ext cx="2065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Unpolarized and</a:t>
            </a:r>
          </a:p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polarized leptons</a:t>
            </a:r>
          </a:p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4-20 (</a:t>
            </a:r>
            <a:r>
              <a:rPr lang="en-US" sz="1800">
                <a:latin typeface="Comic Sans MS"/>
                <a:cs typeface="Comic Sans MS"/>
              </a:rPr>
              <a:t>30)</a:t>
            </a: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 GeV</a:t>
            </a:r>
          </a:p>
        </p:txBody>
      </p:sp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6764338" y="3943350"/>
            <a:ext cx="2327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Polarized light ions (He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3</a:t>
            </a: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)  215 GeV/u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721475" y="2832100"/>
            <a:ext cx="2333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Comic Sans MS"/>
                <a:cs typeface="Comic Sans MS"/>
              </a:rPr>
              <a:t>Light ions (</a:t>
            </a:r>
            <a:r>
              <a:rPr lang="en-US" dirty="0" err="1" smtClean="0">
                <a:latin typeface="Comic Sans MS"/>
                <a:cs typeface="Comic Sans MS"/>
              </a:rPr>
              <a:t>d,Si,Cu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Heavy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ions (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Au,U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50-100 (</a:t>
            </a:r>
            <a:r>
              <a:rPr lang="en-US" sz="1800" dirty="0">
                <a:latin typeface="Comic Sans MS"/>
                <a:cs typeface="Comic Sans MS"/>
              </a:rPr>
              <a:t>130)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GeV/u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5" name="Text Box 26"/>
          <p:cNvSpPr txBox="1">
            <a:spLocks noChangeArrowheads="1"/>
          </p:cNvSpPr>
          <p:nvPr/>
        </p:nvSpPr>
        <p:spPr bwMode="auto">
          <a:xfrm>
            <a:off x="6516688" y="1762125"/>
            <a:ext cx="2544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protons</a:t>
            </a:r>
          </a:p>
          <a:p>
            <a:pPr eaLnBrk="0" hangingPunct="0"/>
            <a:r>
              <a:rPr lang="en-US" sz="1800" baseline="-25000" dirty="0">
                <a:solidFill>
                  <a:schemeClr val="tx1"/>
                </a:solidFill>
                <a:latin typeface="Comic Sans MS"/>
                <a:cs typeface="Comic Sans MS"/>
              </a:rPr>
              <a:t>25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  <a:sym typeface="Symbol" pitchFamily="-110" charset="2"/>
              </a:rPr>
              <a:t>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50-250 (</a:t>
            </a:r>
            <a:r>
              <a:rPr lang="en-US" sz="1800" dirty="0">
                <a:latin typeface="Comic Sans MS"/>
                <a:cs typeface="Comic Sans MS"/>
              </a:rPr>
              <a:t>325)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6" name="AutoShape 27"/>
          <p:cNvSpPr>
            <a:spLocks/>
          </p:cNvSpPr>
          <p:nvPr/>
        </p:nvSpPr>
        <p:spPr bwMode="auto">
          <a:xfrm>
            <a:off x="2895600" y="2374900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7" name="AutoShape 28"/>
          <p:cNvSpPr>
            <a:spLocks/>
          </p:cNvSpPr>
          <p:nvPr/>
        </p:nvSpPr>
        <p:spPr bwMode="auto">
          <a:xfrm>
            <a:off x="5410200" y="1612900"/>
            <a:ext cx="76200" cy="2971800"/>
          </a:xfrm>
          <a:prstGeom prst="leftBrace">
            <a:avLst>
              <a:gd name="adj1" fmla="val 325000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8" name="Line 29"/>
          <p:cNvSpPr>
            <a:spLocks noChangeShapeType="1"/>
          </p:cNvSpPr>
          <p:nvPr/>
        </p:nvSpPr>
        <p:spPr bwMode="auto">
          <a:xfrm>
            <a:off x="3048000" y="31369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69" name="Line 30"/>
          <p:cNvSpPr>
            <a:spLocks noChangeShapeType="1"/>
          </p:cNvSpPr>
          <p:nvPr/>
        </p:nvSpPr>
        <p:spPr bwMode="auto">
          <a:xfrm flipH="1">
            <a:off x="4419600" y="31369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0" name="Line 31"/>
          <p:cNvSpPr>
            <a:spLocks noChangeShapeType="1"/>
          </p:cNvSpPr>
          <p:nvPr/>
        </p:nvSpPr>
        <p:spPr bwMode="auto">
          <a:xfrm flipV="1">
            <a:off x="2197100" y="2984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1" name="Line 32"/>
          <p:cNvSpPr>
            <a:spLocks noChangeShapeType="1"/>
          </p:cNvSpPr>
          <p:nvPr/>
        </p:nvSpPr>
        <p:spPr bwMode="auto">
          <a:xfrm flipV="1">
            <a:off x="2235200" y="35052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2" name="Line 33"/>
          <p:cNvSpPr>
            <a:spLocks noChangeShapeType="1"/>
          </p:cNvSpPr>
          <p:nvPr/>
        </p:nvSpPr>
        <p:spPr bwMode="auto">
          <a:xfrm flipV="1">
            <a:off x="6324600" y="1841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3" name="Line 34"/>
          <p:cNvSpPr>
            <a:spLocks noChangeShapeType="1"/>
          </p:cNvSpPr>
          <p:nvPr/>
        </p:nvSpPr>
        <p:spPr bwMode="auto">
          <a:xfrm flipV="1">
            <a:off x="6400800" y="4127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4" name="Text Box 35"/>
          <p:cNvSpPr txBox="1">
            <a:spLocks noChangeArrowheads="1"/>
          </p:cNvSpPr>
          <p:nvPr/>
        </p:nvSpPr>
        <p:spPr bwMode="auto">
          <a:xfrm>
            <a:off x="319088" y="1182688"/>
            <a:ext cx="41398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FF0000"/>
                </a:solidFill>
                <a:latin typeface="Comic Sans MS"/>
                <a:cs typeface="Comic Sans MS"/>
              </a:rPr>
              <a:t>Electron accelerator</a:t>
            </a:r>
          </a:p>
        </p:txBody>
      </p:sp>
      <p:sp>
        <p:nvSpPr>
          <p:cNvPr id="19475" name="Text Box 36"/>
          <p:cNvSpPr txBox="1">
            <a:spLocks noChangeArrowheads="1"/>
          </p:cNvSpPr>
          <p:nvPr/>
        </p:nvSpPr>
        <p:spPr bwMode="auto">
          <a:xfrm>
            <a:off x="6781800" y="1033463"/>
            <a:ext cx="10986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9476" name="AutoShape 37"/>
          <p:cNvSpPr>
            <a:spLocks noChangeArrowheads="1"/>
          </p:cNvSpPr>
          <p:nvPr/>
        </p:nvSpPr>
        <p:spPr bwMode="auto">
          <a:xfrm>
            <a:off x="3886200" y="2832100"/>
            <a:ext cx="533400" cy="609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77" name="Text Box 38"/>
          <p:cNvSpPr txBox="1">
            <a:spLocks noChangeArrowheads="1"/>
          </p:cNvSpPr>
          <p:nvPr/>
        </p:nvSpPr>
        <p:spPr bwMode="auto">
          <a:xfrm>
            <a:off x="152400" y="3975100"/>
            <a:ext cx="36576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70% beam polarization goal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Positrons at low intensities</a:t>
            </a: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185738" y="4694238"/>
            <a:ext cx="8616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99"/>
                </a:solidFill>
                <a:latin typeface="Comic Sans MS"/>
                <a:cs typeface="Comic Sans MS"/>
              </a:rPr>
              <a:t>Center mass energy range: 15-200</a:t>
            </a:r>
            <a:r>
              <a:rPr lang="en-US" sz="2400" dirty="0">
                <a:solidFill>
                  <a:srgbClr val="000099"/>
                </a:solidFill>
                <a:latin typeface="Comic Sans MS"/>
                <a:cs typeface="Comic Sans MS"/>
                <a:sym typeface="Monotype Sorts" pitchFamily="-110" charset="2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Comic Sans MS"/>
                <a:cs typeface="Comic Sans MS"/>
              </a:rPr>
              <a:t>GeV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program for eRHIC needs as high as possible energies of electron beams even with a trade-off for the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luminosity: </a:t>
            </a:r>
            <a:r>
              <a:rPr lang="en-US" sz="1800" b="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20 </a:t>
            </a:r>
            <a:r>
              <a:rPr lang="en-US" sz="1800" b="0" u="sng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sz="1800" b="0" u="sng" dirty="0">
                <a:solidFill>
                  <a:srgbClr val="FF0000"/>
                </a:solidFill>
                <a:latin typeface="Comic Sans MS"/>
                <a:cs typeface="Comic Sans MS"/>
              </a:rPr>
              <a:t> is absolutely essential and 30 </a:t>
            </a:r>
            <a:r>
              <a:rPr lang="en-US" sz="1800" b="0" u="sng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sz="1800" b="0" u="sng" dirty="0">
                <a:solidFill>
                  <a:srgbClr val="FF0000"/>
                </a:solidFill>
                <a:latin typeface="Comic Sans MS"/>
                <a:cs typeface="Comic Sans MS"/>
              </a:rPr>
              <a:t> is strongly </a:t>
            </a:r>
            <a:r>
              <a:rPr lang="en-US" sz="1800" b="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desirable</a:t>
            </a:r>
          </a:p>
        </p:txBody>
      </p:sp>
      <p:sp>
        <p:nvSpPr>
          <p:cNvPr id="19479" name="Oval 40"/>
          <p:cNvSpPr>
            <a:spLocks noChangeAspect="1" noChangeArrowheads="1"/>
          </p:cNvSpPr>
          <p:nvPr/>
        </p:nvSpPr>
        <p:spPr bwMode="auto">
          <a:xfrm>
            <a:off x="2362200" y="24384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9693" y="1782384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5585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325438" y="0"/>
            <a:ext cx="805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Progress with eRHIC</a:t>
            </a:r>
            <a:b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endParaRPr lang="en-US" sz="4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52400" y="384175"/>
            <a:ext cx="89916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1" dirty="0" smtClean="0">
                <a:latin typeface="Comic Sans MS"/>
                <a:cs typeface="Comic Sans MS"/>
              </a:rPr>
              <a:t>Continued: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>
                <a:latin typeface="Comic Sans MS"/>
                <a:ea typeface="ＭＳ Ｐゴシック" pitchFamily="-111" charset="-128"/>
                <a:cs typeface="Comic Sans MS"/>
              </a:rPr>
              <a:t>Development of R&amp;D </a:t>
            </a: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ERL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>
                <a:latin typeface="Comic Sans MS"/>
                <a:ea typeface="ＭＳ Ｐゴシック" pitchFamily="-111" charset="-128"/>
                <a:cs typeface="Comic Sans MS"/>
              </a:rPr>
              <a:t>Small gap </a:t>
            </a: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magnets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>
                <a:latin typeface="Comic Sans MS"/>
                <a:ea typeface="ＭＳ Ｐゴシック" pitchFamily="-111" charset="-128"/>
                <a:cs typeface="Comic Sans MS"/>
              </a:rPr>
              <a:t>Understanding and suppression of kink instability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>
                <a:latin typeface="Comic Sans MS"/>
                <a:ea typeface="ＭＳ Ｐゴシック" pitchFamily="-111" charset="-128"/>
                <a:cs typeface="Comic Sans MS"/>
              </a:rPr>
              <a:t>Simulation of electron beam disruption in the collision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>
                <a:latin typeface="Comic Sans MS"/>
                <a:ea typeface="ＭＳ Ｐゴシック" pitchFamily="-111" charset="-128"/>
                <a:cs typeface="Comic Sans MS"/>
              </a:rPr>
              <a:t>Simulations of the beam-beam effects on  hadron beam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1" dirty="0">
                <a:latin typeface="Comic Sans MS"/>
                <a:cs typeface="Comic Sans MS"/>
              </a:rPr>
              <a:t>New </a:t>
            </a:r>
            <a:r>
              <a:rPr lang="en-US" sz="2400" b="1" dirty="0" smtClean="0">
                <a:latin typeface="Comic Sans MS"/>
                <a:cs typeface="Comic Sans MS"/>
              </a:rPr>
              <a:t>developments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err="1" smtClean="0">
                <a:latin typeface="Comic Sans MS"/>
                <a:ea typeface="ＭＳ Ｐゴシック" pitchFamily="-111" charset="-128"/>
                <a:cs typeface="Comic Sans MS"/>
              </a:rPr>
              <a:t>MeRHIC</a:t>
            </a: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 lattice and cost estimating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eRHIC staging and cost estimate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Coherent electron cooling for RHIC pp and eRHIC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Compact spreaders and combiner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Effects of wake-fields on beam energy loss and beam quality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Synchrotron radiation effects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1" dirty="0" smtClean="0">
                <a:latin typeface="Comic Sans MS"/>
                <a:cs typeface="Comic Sans MS"/>
              </a:rPr>
              <a:t>Publications on eRHIC-related accelerator R&amp;D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About 25 papers in last year including one Phys. Rev . </a:t>
            </a:r>
            <a:r>
              <a:rPr lang="en-US" sz="2000" b="1" dirty="0" err="1" smtClean="0">
                <a:latin typeface="Comic Sans MS"/>
                <a:ea typeface="ＭＳ Ｐゴシック" pitchFamily="-111" charset="-128"/>
                <a:cs typeface="Comic Sans MS"/>
              </a:rPr>
              <a:t>Lett</a:t>
            </a:r>
            <a:r>
              <a:rPr lang="en-US" sz="2000" b="1" dirty="0" smtClean="0">
                <a:latin typeface="Comic Sans MS"/>
                <a:ea typeface="ＭＳ Ｐゴシック" pitchFamily="-111" charset="-128"/>
                <a:cs typeface="Comic Sans MS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6143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2008: Staging </a:t>
            </a:r>
            <a:r>
              <a:rPr lang="en-US" sz="2800" b="1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</a:t>
            </a:r>
            <a:endParaRPr lang="en-US" sz="2800" b="1" dirty="0">
              <a:solidFill>
                <a:srgbClr val="0000FF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" y="649288"/>
            <a:ext cx="9029700" cy="5535612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400" b="1" dirty="0" err="1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MeRHIC</a:t>
            </a:r>
            <a:r>
              <a:rPr lang="en-US" sz="2400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: Medium Energy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eRHIC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Both Accelerator and Detector are located at IP2 of RHIC</a:t>
            </a:r>
            <a:endParaRPr lang="en-US" sz="18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>
              <a:spcAft>
                <a:spcPts val="1200"/>
              </a:spcAft>
            </a:pP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4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250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(45 or 63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.), 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L ~ 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32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-10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33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cm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-2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sec 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-1</a:t>
            </a:r>
            <a:endParaRPr lang="en-US" sz="2000" dirty="0" smtClean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 pitchFamily="-110" charset="0"/>
              </a:rPr>
              <a:t>90% of hardware will be used for HE eRHIC</a:t>
            </a:r>
            <a:endParaRPr lang="en-US" sz="1600" baseline="30000" dirty="0" smtClean="0">
              <a:solidFill>
                <a:srgbClr val="000090"/>
              </a:solidFill>
              <a:latin typeface="Comic Sans MS" pitchFamily="-110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sz="2400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eRHIC,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High energy and luminosity phase</a:t>
            </a:r>
            <a:r>
              <a:rPr lang="en-US" sz="20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US" sz="2000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inside RHIC tunnel</a:t>
            </a:r>
            <a:r>
              <a:rPr lang="en-US" sz="24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	</a:t>
            </a: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Full energy, nominal luminosity</a:t>
            </a:r>
            <a:r>
              <a:rPr lang="en-US" sz="2000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endParaRPr lang="en-US" sz="24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lvl="1" eaLnBrk="1" hangingPunct="1">
              <a:spcAft>
                <a:spcPts val="1200"/>
              </a:spcAft>
            </a:pP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Polarized  20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325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(160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),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L ~ 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33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-10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34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cm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-2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sec 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-1</a:t>
            </a:r>
            <a:endParaRPr lang="en-US" sz="2000" baseline="300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>
              <a:spcAft>
                <a:spcPts val="1200"/>
              </a:spcAft>
            </a:pP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30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120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GeV/n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Au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(120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.)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, ~1/5 of full luminosity</a:t>
            </a:r>
            <a:endParaRPr lang="en-US" sz="2000" baseline="300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>
              <a:spcAft>
                <a:spcPts val="1200"/>
              </a:spcAft>
            </a:pP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and 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120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GeV/n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Au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(120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.)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, full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liminosity</a:t>
            </a:r>
            <a:endParaRPr lang="en-US" sz="2000" dirty="0">
              <a:solidFill>
                <a:srgbClr val="000090"/>
              </a:solidFill>
              <a:latin typeface="Comic Sans MS" pitchFamily="-110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sz="2400" b="1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 up-grades – if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needed</a:t>
            </a:r>
            <a:endParaRPr lang="en-US" sz="2000" dirty="0">
              <a:solidFill>
                <a:srgbClr val="000090"/>
              </a:solidFill>
              <a:latin typeface="Comic Sans MS" pitchFamily="-110" charset="0"/>
            </a:endParaRP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3D37D7E-9942-2F4E-BFC0-B64F4A230105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25</a:t>
            </a:fld>
            <a:endParaRPr lang="en-US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9648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81088" y="-69850"/>
            <a:ext cx="6492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4 GeV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250 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GeV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– 100 GeV/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Au</a:t>
            </a:r>
          </a:p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MeRHIC</a:t>
            </a:r>
            <a:r>
              <a:rPr lang="en-GB" sz="3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GB" sz="3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6724650" y="593725"/>
            <a:ext cx="23508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2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x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60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m</a:t>
            </a:r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 SRF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linac</a:t>
            </a:r>
            <a:endParaRPr lang="en-US" sz="1600" i="0" dirty="0" smtClean="0">
              <a:solidFill>
                <a:srgbClr val="CCFFCC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3 passes, 1.3 </a:t>
            </a:r>
            <a:r>
              <a:rPr lang="en-US" sz="1600" i="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CCFFCC"/>
                </a:solidFill>
                <a:latin typeface="Comic Sans MS"/>
                <a:cs typeface="Comic Sans MS"/>
              </a:rPr>
              <a:t>/pass</a:t>
            </a:r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5606" name="Slide Number Placeholder 96"/>
          <p:cNvSpPr>
            <a:spLocks noGrp="1"/>
          </p:cNvSpPr>
          <p:nvPr>
            <p:ph type="sldNum" sz="quarter" idx="10"/>
          </p:nvPr>
        </p:nvSpPr>
        <p:spPr>
          <a:xfrm>
            <a:off x="1263650" y="6375556"/>
            <a:ext cx="2133600" cy="365125"/>
          </a:xfrm>
          <a:noFill/>
        </p:spPr>
        <p:txBody>
          <a:bodyPr/>
          <a:lstStyle/>
          <a:p>
            <a:fld id="{A7740DC7-A142-2C4D-A562-BA034C75F282}" type="slidenum">
              <a:rPr lang="en-US" smtClean="0">
                <a:latin typeface="Comic Sans MS"/>
                <a:ea typeface="ＭＳ Ｐゴシック" pitchFamily="-110" charset="-128"/>
                <a:cs typeface="Comic Sans MS"/>
              </a:rPr>
              <a:pPr/>
              <a:t>26</a:t>
            </a:fld>
            <a:endParaRPr lang="en-US" smtClean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75" y="2729646"/>
            <a:ext cx="2470150" cy="17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19" name="Text Box 110"/>
          <p:cNvSpPr txBox="1">
            <a:spLocks noChangeArrowheads="1"/>
          </p:cNvSpPr>
          <p:nvPr/>
        </p:nvSpPr>
        <p:spPr bwMode="auto">
          <a:xfrm>
            <a:off x="4085015" y="5719346"/>
            <a:ext cx="7489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STAR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720" name="Text Box 111"/>
          <p:cNvSpPr txBox="1">
            <a:spLocks noChangeArrowheads="1"/>
          </p:cNvSpPr>
          <p:nvPr/>
        </p:nvSpPr>
        <p:spPr bwMode="auto">
          <a:xfrm rot="3600000">
            <a:off x="2061530" y="4639678"/>
            <a:ext cx="1001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PHENIX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566825" y="1413924"/>
            <a:ext cx="364075" cy="275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0800000">
            <a:off x="5809755" y="1130301"/>
            <a:ext cx="242290" cy="2238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Arc 145"/>
          <p:cNvSpPr>
            <a:spLocks noChangeAspect="1"/>
          </p:cNvSpPr>
          <p:nvPr/>
        </p:nvSpPr>
        <p:spPr>
          <a:xfrm>
            <a:off x="2992560" y="115135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11102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8193" y="111008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8397" y="18796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6479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6447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3063" y="18778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5121" y="11450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1883" y="187964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6098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3867" y="260667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412" y="186661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ine 184"/>
          <p:cNvSpPr>
            <a:spLocks noChangeShapeType="1"/>
          </p:cNvSpPr>
          <p:nvPr/>
        </p:nvSpPr>
        <p:spPr bwMode="auto">
          <a:xfrm rot="18000000" flipV="1">
            <a:off x="6174975" y="497932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49" name="Line 184"/>
          <p:cNvSpPr>
            <a:spLocks noChangeShapeType="1"/>
          </p:cNvSpPr>
          <p:nvPr/>
        </p:nvSpPr>
        <p:spPr bwMode="auto">
          <a:xfrm rot="14400000" flipV="1">
            <a:off x="6160145" y="2404165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0" name="Line 184"/>
          <p:cNvSpPr>
            <a:spLocks noChangeShapeType="1"/>
          </p:cNvSpPr>
          <p:nvPr/>
        </p:nvSpPr>
        <p:spPr bwMode="auto">
          <a:xfrm flipV="1">
            <a:off x="3919538" y="1130300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1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2" name="Line 184"/>
          <p:cNvSpPr>
            <a:spLocks noChangeShapeType="1"/>
          </p:cNvSpPr>
          <p:nvPr/>
        </p:nvSpPr>
        <p:spPr bwMode="auto">
          <a:xfrm rot="14400000" flipV="1">
            <a:off x="1709968" y="501107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6" name="Line 184"/>
          <p:cNvSpPr>
            <a:spLocks noChangeShapeType="1"/>
          </p:cNvSpPr>
          <p:nvPr/>
        </p:nvSpPr>
        <p:spPr bwMode="auto">
          <a:xfrm flipV="1">
            <a:off x="3948112" y="6284884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68" name="Rectangle 13"/>
          <p:cNvSpPr>
            <a:spLocks noChangeArrowheads="1"/>
          </p:cNvSpPr>
          <p:nvPr/>
        </p:nvSpPr>
        <p:spPr bwMode="auto">
          <a:xfrm rot="10800000">
            <a:off x="4256087" y="6140421"/>
            <a:ext cx="279400" cy="2889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1" name="Rectangle 136"/>
          <p:cNvSpPr>
            <a:spLocks noChangeArrowheads="1"/>
          </p:cNvSpPr>
          <p:nvPr/>
        </p:nvSpPr>
        <p:spPr bwMode="auto">
          <a:xfrm rot="3600000">
            <a:off x="2026940" y="4870407"/>
            <a:ext cx="279400" cy="2889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2" name="Rectangle 136"/>
          <p:cNvSpPr>
            <a:spLocks noChangeArrowheads="1"/>
          </p:cNvSpPr>
          <p:nvPr/>
        </p:nvSpPr>
        <p:spPr bwMode="auto">
          <a:xfrm rot="3600000">
            <a:off x="6438981" y="2255408"/>
            <a:ext cx="279400" cy="18288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6723871" y="1818956"/>
            <a:ext cx="565810" cy="1166234"/>
            <a:chOff x="5907896" y="1768156"/>
            <a:chExt cx="565810" cy="1166234"/>
          </a:xfrm>
        </p:grpSpPr>
        <p:grpSp>
          <p:nvGrpSpPr>
            <p:cNvPr id="3" name="Group 217"/>
            <p:cNvGrpSpPr/>
            <p:nvPr/>
          </p:nvGrpSpPr>
          <p:grpSpPr>
            <a:xfrm rot="3600000">
              <a:off x="5593447" y="2082605"/>
              <a:ext cx="1166234" cy="537336"/>
              <a:chOff x="6458730" y="3689156"/>
              <a:chExt cx="1166234" cy="537336"/>
            </a:xfrm>
          </p:grpSpPr>
          <p:grpSp>
            <p:nvGrpSpPr>
              <p:cNvPr id="4" name="Group 124"/>
              <p:cNvGrpSpPr>
                <a:grpSpLocks noChangeAspect="1"/>
              </p:cNvGrpSpPr>
              <p:nvPr/>
            </p:nvGrpSpPr>
            <p:grpSpPr>
              <a:xfrm>
                <a:off x="7025293" y="4146357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5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4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103"/>
                <p:cNvGrpSpPr/>
                <p:nvPr/>
              </p:nvGrpSpPr>
              <p:grpSpPr>
                <a:xfrm>
                  <a:off x="1161387" y="1744317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8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0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7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4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5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6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7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8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2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4" name="Block Arc 173"/>
              <p:cNvSpPr/>
              <p:nvPr/>
            </p:nvSpPr>
            <p:spPr>
              <a:xfrm rot="16200000">
                <a:off x="6458730" y="3726673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1" name="Straight Connector 190"/>
              <p:cNvCxnSpPr>
                <a:stCxn id="174" idx="1"/>
              </p:cNvCxnSpPr>
              <p:nvPr/>
            </p:nvCxnSpPr>
            <p:spPr>
              <a:xfrm>
                <a:off x="6682831" y="3728804"/>
                <a:ext cx="671013" cy="104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>
              <a:xfrm>
                <a:off x="7012737" y="3689156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0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2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1" name="Group 103"/>
                <p:cNvGrpSpPr/>
                <p:nvPr/>
              </p:nvGrpSpPr>
              <p:grpSpPr>
                <a:xfrm>
                  <a:off x="1161387" y="1744317"/>
                  <a:ext cx="190278" cy="155817"/>
                  <a:chOff x="1348913" y="1142862"/>
                  <a:chExt cx="190278" cy="155817"/>
                </a:xfrm>
              </p:grpSpPr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3" y="1142862"/>
                    <a:ext cx="53998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0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4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3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97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8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9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cxnSp>
            <p:nvCxnSpPr>
              <p:cNvPr id="214" name="Straight Connector 213"/>
              <p:cNvCxnSpPr>
                <a:stCxn id="174" idx="0"/>
              </p:cNvCxnSpPr>
              <p:nvPr/>
            </p:nvCxnSpPr>
            <p:spPr>
              <a:xfrm>
                <a:off x="6687330" y="4181786"/>
                <a:ext cx="683514" cy="2087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Block Arc 214"/>
              <p:cNvSpPr/>
              <p:nvPr/>
            </p:nvSpPr>
            <p:spPr>
              <a:xfrm rot="5400000" flipH="1">
                <a:off x="7167764" y="3727637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325"/>
            <p:cNvGrpSpPr>
              <a:grpSpLocks noChangeAspect="1"/>
            </p:cNvGrpSpPr>
            <p:nvPr/>
          </p:nvGrpSpPr>
          <p:grpSpPr>
            <a:xfrm rot="3600000">
              <a:off x="6158010" y="1918504"/>
              <a:ext cx="419114" cy="212279"/>
              <a:chOff x="6580977" y="4000697"/>
              <a:chExt cx="598734" cy="303256"/>
            </a:xfrm>
          </p:grpSpPr>
          <p:grpSp>
            <p:nvGrpSpPr>
              <p:cNvPr id="15" name="Group 113"/>
              <p:cNvGrpSpPr>
                <a:grpSpLocks noChangeAspect="1"/>
              </p:cNvGrpSpPr>
              <p:nvPr/>
            </p:nvGrpSpPr>
            <p:grpSpPr>
              <a:xfrm>
                <a:off x="6833535" y="4100783"/>
                <a:ext cx="95138" cy="77909"/>
                <a:chOff x="1348913" y="1142862"/>
                <a:chExt cx="190276" cy="155817"/>
              </a:xfrm>
            </p:grpSpPr>
            <p:sp>
              <p:nvSpPr>
                <p:cNvPr id="1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7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269" name="Block Arc 268"/>
              <p:cNvSpPr/>
              <p:nvPr/>
            </p:nvSpPr>
            <p:spPr>
              <a:xfrm rot="16200000">
                <a:off x="6711787" y="4136904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0" name="Straight Connector 269"/>
              <p:cNvCxnSpPr>
                <a:stCxn id="269" idx="1"/>
              </p:cNvCxnSpPr>
              <p:nvPr/>
            </p:nvCxnSpPr>
            <p:spPr>
              <a:xfrm>
                <a:off x="6779017" y="4137544"/>
                <a:ext cx="201304" cy="31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69" idx="0"/>
              </p:cNvCxnSpPr>
              <p:nvPr/>
            </p:nvCxnSpPr>
            <p:spPr>
              <a:xfrm>
                <a:off x="6780367" y="4273438"/>
                <a:ext cx="205054" cy="626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Block Arc 272"/>
              <p:cNvSpPr>
                <a:spLocks/>
              </p:cNvSpPr>
              <p:nvPr/>
            </p:nvSpPr>
            <p:spPr>
              <a:xfrm rot="5400000" flipH="1">
                <a:off x="6911741" y="4137698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Block Arc 314"/>
              <p:cNvSpPr/>
              <p:nvPr/>
            </p:nvSpPr>
            <p:spPr>
              <a:xfrm rot="5400000" flipH="1">
                <a:off x="6580977" y="4159550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Block Arc 315"/>
              <p:cNvSpPr/>
              <p:nvPr/>
            </p:nvSpPr>
            <p:spPr>
              <a:xfrm rot="16200000">
                <a:off x="7042551" y="4166793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Block Arc 316"/>
              <p:cNvSpPr/>
              <p:nvPr/>
            </p:nvSpPr>
            <p:spPr>
              <a:xfrm rot="16200000">
                <a:off x="6724650" y="4000697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Block Arc 317"/>
              <p:cNvSpPr/>
              <p:nvPr/>
            </p:nvSpPr>
            <p:spPr>
              <a:xfrm rot="5400000" flipH="1">
                <a:off x="6925499" y="4003872"/>
                <a:ext cx="137160" cy="137160"/>
              </a:xfrm>
              <a:prstGeom prst="blockArc">
                <a:avLst>
                  <a:gd name="adj1" fmla="val 10800000"/>
                  <a:gd name="adj2" fmla="val 14200232"/>
                  <a:gd name="adj3" fmla="val 450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323"/>
              <p:cNvGrpSpPr/>
              <p:nvPr/>
            </p:nvGrpSpPr>
            <p:grpSpPr>
              <a:xfrm rot="1800000">
                <a:off x="6687231" y="4042216"/>
                <a:ext cx="49112" cy="77909"/>
                <a:chOff x="7055139" y="4042216"/>
                <a:chExt cx="49112" cy="77909"/>
              </a:xfrm>
            </p:grpSpPr>
            <p:sp>
              <p:nvSpPr>
                <p:cNvPr id="322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7077252" y="4042216"/>
                  <a:ext cx="26999" cy="7790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23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7055139" y="4042958"/>
                  <a:ext cx="26999" cy="771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325" name="Can 324"/>
              <p:cNvSpPr/>
              <p:nvPr/>
            </p:nvSpPr>
            <p:spPr>
              <a:xfrm rot="1800000">
                <a:off x="7056309" y="4013397"/>
                <a:ext cx="52516" cy="96911"/>
              </a:xfrm>
              <a:prstGeom prst="can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9" name="Straight Connector 328"/>
          <p:cNvCxnSpPr/>
          <p:nvPr/>
        </p:nvCxnSpPr>
        <p:spPr>
          <a:xfrm rot="16200000" flipH="1">
            <a:off x="6203869" y="2149561"/>
            <a:ext cx="855538" cy="54422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Arc 336"/>
          <p:cNvSpPr/>
          <p:nvPr/>
        </p:nvSpPr>
        <p:spPr>
          <a:xfrm rot="19800000" flipH="1">
            <a:off x="6581695" y="2130169"/>
            <a:ext cx="231775" cy="317744"/>
          </a:xfrm>
          <a:prstGeom prst="arc">
            <a:avLst>
              <a:gd name="adj1" fmla="val 17274872"/>
              <a:gd name="adj2" fmla="val 348221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Arc 337"/>
          <p:cNvSpPr/>
          <p:nvPr/>
        </p:nvSpPr>
        <p:spPr>
          <a:xfrm rot="19800000" flipH="1">
            <a:off x="6568252" y="2417195"/>
            <a:ext cx="249585" cy="317744"/>
          </a:xfrm>
          <a:prstGeom prst="arc">
            <a:avLst>
              <a:gd name="adj1" fmla="val 10905016"/>
              <a:gd name="adj2" fmla="val 14746649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Arc 338"/>
          <p:cNvSpPr/>
          <p:nvPr/>
        </p:nvSpPr>
        <p:spPr>
          <a:xfrm rot="19800000" flipH="1">
            <a:off x="6330128" y="1956820"/>
            <a:ext cx="249585" cy="317744"/>
          </a:xfrm>
          <a:prstGeom prst="arc">
            <a:avLst>
              <a:gd name="adj1" fmla="val 6638141"/>
              <a:gd name="adj2" fmla="val 857179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Arrow Connector 104"/>
          <p:cNvCxnSpPr/>
          <p:nvPr/>
        </p:nvCxnSpPr>
        <p:spPr>
          <a:xfrm rot="10800000">
            <a:off x="7581900" y="2781300"/>
            <a:ext cx="54610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 Box 19"/>
          <p:cNvSpPr txBox="1">
            <a:spLocks noChangeArrowheads="1"/>
          </p:cNvSpPr>
          <p:nvPr/>
        </p:nvSpPr>
        <p:spPr bwMode="auto">
          <a:xfrm>
            <a:off x="7175500" y="2996624"/>
            <a:ext cx="1968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3 pass 4 </a:t>
            </a:r>
            <a:r>
              <a:rPr lang="en-US" sz="1600" i="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GeV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ERL</a:t>
            </a:r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109" name="Text Box 19"/>
          <p:cNvSpPr txBox="1">
            <a:spLocks noChangeArrowheads="1"/>
          </p:cNvSpPr>
          <p:nvPr/>
        </p:nvSpPr>
        <p:spPr bwMode="auto">
          <a:xfrm>
            <a:off x="6937375" y="14440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Polarized </a:t>
            </a:r>
          </a:p>
          <a:p>
            <a:pPr eaLnBrk="0" hangingPunct="0"/>
            <a:r>
              <a:rPr lang="en-US" sz="1200" i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</a:t>
            </a:r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-gun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10" name="Text Box 19"/>
          <p:cNvSpPr txBox="1">
            <a:spLocks noChangeArrowheads="1"/>
          </p:cNvSpPr>
          <p:nvPr/>
        </p:nvSpPr>
        <p:spPr bwMode="auto">
          <a:xfrm>
            <a:off x="7356475" y="19647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Beam</a:t>
            </a:r>
          </a:p>
          <a:p>
            <a:pPr eaLnBrk="0" hangingPunct="0"/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dump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6560045" y="1700282"/>
            <a:ext cx="250330" cy="17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0800000" flipV="1">
            <a:off x="7150101" y="28908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>
            <a:off x="3172884" y="62928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/>
        </p:nvSpPr>
        <p:spPr>
          <a:xfrm flipH="1">
            <a:off x="4595284" y="62865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 Box 110"/>
          <p:cNvSpPr txBox="1">
            <a:spLocks noChangeArrowheads="1"/>
          </p:cNvSpPr>
          <p:nvPr/>
        </p:nvSpPr>
        <p:spPr bwMode="auto">
          <a:xfrm rot="3600000">
            <a:off x="5696138" y="2364337"/>
            <a:ext cx="10352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MeRHIC</a:t>
            </a:r>
            <a:endParaRPr lang="en-US" sz="1600" i="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3063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81088" y="-69850"/>
            <a:ext cx="6492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10 to 20 GeV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325 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GeV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– 130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GeV/u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Au</a:t>
            </a:r>
          </a:p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eRHIC</a:t>
            </a:r>
            <a:endParaRPr lang="en-GB" sz="3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606" name="Slide Number Placeholder 96"/>
          <p:cNvSpPr>
            <a:spLocks noGrp="1"/>
          </p:cNvSpPr>
          <p:nvPr>
            <p:ph type="sldNum" sz="quarter" idx="10"/>
          </p:nvPr>
        </p:nvSpPr>
        <p:spPr>
          <a:xfrm>
            <a:off x="1263650" y="6375556"/>
            <a:ext cx="2133600" cy="365125"/>
          </a:xfrm>
          <a:noFill/>
        </p:spPr>
        <p:txBody>
          <a:bodyPr/>
          <a:lstStyle/>
          <a:p>
            <a:fld id="{A7740DC7-A142-2C4D-A562-BA034C75F282}" type="slidenum">
              <a:rPr lang="en-US" smtClean="0">
                <a:latin typeface="Comic Sans MS"/>
                <a:ea typeface="ＭＳ Ｐゴシック" pitchFamily="-110" charset="-128"/>
                <a:cs typeface="Comic Sans MS"/>
              </a:rPr>
              <a:pPr/>
              <a:t>27</a:t>
            </a:fld>
            <a:endParaRPr lang="en-US" smtClean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75" y="2729646"/>
            <a:ext cx="2470150" cy="17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19" name="Text Box 110"/>
          <p:cNvSpPr txBox="1">
            <a:spLocks noChangeArrowheads="1"/>
          </p:cNvSpPr>
          <p:nvPr/>
        </p:nvSpPr>
        <p:spPr bwMode="auto">
          <a:xfrm>
            <a:off x="4085015" y="5719346"/>
            <a:ext cx="7489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STAR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720" name="Text Box 111"/>
          <p:cNvSpPr txBox="1">
            <a:spLocks noChangeArrowheads="1"/>
          </p:cNvSpPr>
          <p:nvPr/>
        </p:nvSpPr>
        <p:spPr bwMode="auto">
          <a:xfrm rot="3600000">
            <a:off x="2061530" y="4639678"/>
            <a:ext cx="1001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PHENIX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566825" y="1413924"/>
            <a:ext cx="364075" cy="275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0800000">
            <a:off x="5809755" y="1130301"/>
            <a:ext cx="242290" cy="2238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Arc 145"/>
          <p:cNvSpPr>
            <a:spLocks noChangeAspect="1"/>
          </p:cNvSpPr>
          <p:nvPr/>
        </p:nvSpPr>
        <p:spPr>
          <a:xfrm>
            <a:off x="2992560" y="115135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11102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8193" y="111008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8397" y="18796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6479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6447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3063" y="18778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5121" y="11450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1883" y="187964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6098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3867" y="260667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412" y="186661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ine 184"/>
          <p:cNvSpPr>
            <a:spLocks noChangeShapeType="1"/>
          </p:cNvSpPr>
          <p:nvPr/>
        </p:nvSpPr>
        <p:spPr bwMode="auto">
          <a:xfrm rot="18000000" flipV="1">
            <a:off x="6174975" y="497932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49" name="Line 184"/>
          <p:cNvSpPr>
            <a:spLocks noChangeShapeType="1"/>
          </p:cNvSpPr>
          <p:nvPr/>
        </p:nvSpPr>
        <p:spPr bwMode="auto">
          <a:xfrm rot="14400000" flipV="1">
            <a:off x="6160145" y="2404165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0" name="Line 184"/>
          <p:cNvSpPr>
            <a:spLocks noChangeShapeType="1"/>
          </p:cNvSpPr>
          <p:nvPr/>
        </p:nvSpPr>
        <p:spPr bwMode="auto">
          <a:xfrm flipV="1">
            <a:off x="3919538" y="1130300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1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2" name="Line 184"/>
          <p:cNvSpPr>
            <a:spLocks noChangeShapeType="1"/>
          </p:cNvSpPr>
          <p:nvPr/>
        </p:nvSpPr>
        <p:spPr bwMode="auto">
          <a:xfrm rot="14400000" flipV="1">
            <a:off x="1709968" y="501107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6" name="Line 184"/>
          <p:cNvSpPr>
            <a:spLocks noChangeShapeType="1"/>
          </p:cNvSpPr>
          <p:nvPr/>
        </p:nvSpPr>
        <p:spPr bwMode="auto">
          <a:xfrm flipV="1">
            <a:off x="3948112" y="6284884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68" name="Rectangle 13"/>
          <p:cNvSpPr>
            <a:spLocks noChangeArrowheads="1"/>
          </p:cNvSpPr>
          <p:nvPr/>
        </p:nvSpPr>
        <p:spPr bwMode="auto">
          <a:xfrm rot="10800000">
            <a:off x="4256087" y="6140421"/>
            <a:ext cx="279400" cy="2889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1" name="Rectangle 136"/>
          <p:cNvSpPr>
            <a:spLocks noChangeArrowheads="1"/>
          </p:cNvSpPr>
          <p:nvPr/>
        </p:nvSpPr>
        <p:spPr bwMode="auto">
          <a:xfrm rot="3600000">
            <a:off x="2026940" y="4870407"/>
            <a:ext cx="279400" cy="2889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2" name="Rectangle 136"/>
          <p:cNvSpPr>
            <a:spLocks noChangeArrowheads="1"/>
          </p:cNvSpPr>
          <p:nvPr/>
        </p:nvSpPr>
        <p:spPr bwMode="auto">
          <a:xfrm rot="3600000">
            <a:off x="6438981" y="2255408"/>
            <a:ext cx="279400" cy="18288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6723871" y="1818956"/>
            <a:ext cx="565810" cy="1166234"/>
            <a:chOff x="5907896" y="1768156"/>
            <a:chExt cx="565810" cy="1166234"/>
          </a:xfrm>
        </p:grpSpPr>
        <p:grpSp>
          <p:nvGrpSpPr>
            <p:cNvPr id="3" name="Group 217"/>
            <p:cNvGrpSpPr/>
            <p:nvPr/>
          </p:nvGrpSpPr>
          <p:grpSpPr>
            <a:xfrm rot="3600000">
              <a:off x="5593447" y="2082605"/>
              <a:ext cx="1166234" cy="537336"/>
              <a:chOff x="6458730" y="3689156"/>
              <a:chExt cx="1166234" cy="537336"/>
            </a:xfrm>
          </p:grpSpPr>
          <p:grpSp>
            <p:nvGrpSpPr>
              <p:cNvPr id="4" name="Group 124"/>
              <p:cNvGrpSpPr>
                <a:grpSpLocks noChangeAspect="1"/>
              </p:cNvGrpSpPr>
              <p:nvPr/>
            </p:nvGrpSpPr>
            <p:grpSpPr>
              <a:xfrm>
                <a:off x="7025293" y="4146357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5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4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103"/>
                <p:cNvGrpSpPr/>
                <p:nvPr/>
              </p:nvGrpSpPr>
              <p:grpSpPr>
                <a:xfrm>
                  <a:off x="1161387" y="1744317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8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0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7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4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5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6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7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8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2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4" name="Block Arc 173"/>
              <p:cNvSpPr/>
              <p:nvPr/>
            </p:nvSpPr>
            <p:spPr>
              <a:xfrm rot="16200000">
                <a:off x="6458730" y="3726673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1" name="Straight Connector 190"/>
              <p:cNvCxnSpPr>
                <a:stCxn id="174" idx="1"/>
              </p:cNvCxnSpPr>
              <p:nvPr/>
            </p:nvCxnSpPr>
            <p:spPr>
              <a:xfrm>
                <a:off x="6682831" y="3728804"/>
                <a:ext cx="671013" cy="104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>
              <a:xfrm>
                <a:off x="7012737" y="3689156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0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2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1" name="Group 103"/>
                <p:cNvGrpSpPr/>
                <p:nvPr/>
              </p:nvGrpSpPr>
              <p:grpSpPr>
                <a:xfrm>
                  <a:off x="1161387" y="1744317"/>
                  <a:ext cx="190278" cy="155817"/>
                  <a:chOff x="1348913" y="1142862"/>
                  <a:chExt cx="190278" cy="155817"/>
                </a:xfrm>
              </p:grpSpPr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3" y="1142862"/>
                    <a:ext cx="53998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0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4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3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97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8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9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cxnSp>
            <p:nvCxnSpPr>
              <p:cNvPr id="214" name="Straight Connector 213"/>
              <p:cNvCxnSpPr>
                <a:stCxn id="174" idx="0"/>
              </p:cNvCxnSpPr>
              <p:nvPr/>
            </p:nvCxnSpPr>
            <p:spPr>
              <a:xfrm>
                <a:off x="6687330" y="4181786"/>
                <a:ext cx="683514" cy="2087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Block Arc 214"/>
              <p:cNvSpPr/>
              <p:nvPr/>
            </p:nvSpPr>
            <p:spPr>
              <a:xfrm rot="5400000" flipH="1">
                <a:off x="7167764" y="3727637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325"/>
            <p:cNvGrpSpPr>
              <a:grpSpLocks noChangeAspect="1"/>
            </p:cNvGrpSpPr>
            <p:nvPr/>
          </p:nvGrpSpPr>
          <p:grpSpPr>
            <a:xfrm rot="3600000">
              <a:off x="6158010" y="1918504"/>
              <a:ext cx="419114" cy="212279"/>
              <a:chOff x="6580977" y="4000697"/>
              <a:chExt cx="598734" cy="303256"/>
            </a:xfrm>
          </p:grpSpPr>
          <p:grpSp>
            <p:nvGrpSpPr>
              <p:cNvPr id="15" name="Group 113"/>
              <p:cNvGrpSpPr>
                <a:grpSpLocks noChangeAspect="1"/>
              </p:cNvGrpSpPr>
              <p:nvPr/>
            </p:nvGrpSpPr>
            <p:grpSpPr>
              <a:xfrm>
                <a:off x="6833535" y="4100783"/>
                <a:ext cx="95138" cy="77909"/>
                <a:chOff x="1348913" y="1142862"/>
                <a:chExt cx="190276" cy="155817"/>
              </a:xfrm>
            </p:grpSpPr>
            <p:sp>
              <p:nvSpPr>
                <p:cNvPr id="1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7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269" name="Block Arc 268"/>
              <p:cNvSpPr/>
              <p:nvPr/>
            </p:nvSpPr>
            <p:spPr>
              <a:xfrm rot="16200000">
                <a:off x="6711787" y="4136904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0" name="Straight Connector 269"/>
              <p:cNvCxnSpPr>
                <a:stCxn id="269" idx="1"/>
              </p:cNvCxnSpPr>
              <p:nvPr/>
            </p:nvCxnSpPr>
            <p:spPr>
              <a:xfrm>
                <a:off x="6779017" y="4137544"/>
                <a:ext cx="201304" cy="31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69" idx="0"/>
              </p:cNvCxnSpPr>
              <p:nvPr/>
            </p:nvCxnSpPr>
            <p:spPr>
              <a:xfrm>
                <a:off x="6780367" y="4273438"/>
                <a:ext cx="205054" cy="626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Block Arc 272"/>
              <p:cNvSpPr>
                <a:spLocks/>
              </p:cNvSpPr>
              <p:nvPr/>
            </p:nvSpPr>
            <p:spPr>
              <a:xfrm rot="5400000" flipH="1">
                <a:off x="6911741" y="4137698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Block Arc 314"/>
              <p:cNvSpPr/>
              <p:nvPr/>
            </p:nvSpPr>
            <p:spPr>
              <a:xfrm rot="5400000" flipH="1">
                <a:off x="6580977" y="4159550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Block Arc 315"/>
              <p:cNvSpPr/>
              <p:nvPr/>
            </p:nvSpPr>
            <p:spPr>
              <a:xfrm rot="16200000">
                <a:off x="7042551" y="4166793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Block Arc 316"/>
              <p:cNvSpPr/>
              <p:nvPr/>
            </p:nvSpPr>
            <p:spPr>
              <a:xfrm rot="16200000">
                <a:off x="6724650" y="4000697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Block Arc 317"/>
              <p:cNvSpPr/>
              <p:nvPr/>
            </p:nvSpPr>
            <p:spPr>
              <a:xfrm rot="5400000" flipH="1">
                <a:off x="6925499" y="4003872"/>
                <a:ext cx="137160" cy="137160"/>
              </a:xfrm>
              <a:prstGeom prst="blockArc">
                <a:avLst>
                  <a:gd name="adj1" fmla="val 10800000"/>
                  <a:gd name="adj2" fmla="val 14200232"/>
                  <a:gd name="adj3" fmla="val 450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323"/>
              <p:cNvGrpSpPr/>
              <p:nvPr/>
            </p:nvGrpSpPr>
            <p:grpSpPr>
              <a:xfrm rot="1800000">
                <a:off x="6687231" y="4042216"/>
                <a:ext cx="49112" cy="77909"/>
                <a:chOff x="7055139" y="4042216"/>
                <a:chExt cx="49112" cy="77909"/>
              </a:xfrm>
            </p:grpSpPr>
            <p:sp>
              <p:nvSpPr>
                <p:cNvPr id="322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7077252" y="4042216"/>
                  <a:ext cx="26999" cy="7790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23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7055139" y="4042958"/>
                  <a:ext cx="26999" cy="771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325" name="Can 324"/>
              <p:cNvSpPr/>
              <p:nvPr/>
            </p:nvSpPr>
            <p:spPr>
              <a:xfrm rot="1800000">
                <a:off x="7056309" y="4013397"/>
                <a:ext cx="52516" cy="96911"/>
              </a:xfrm>
              <a:prstGeom prst="can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9" name="Straight Connector 328"/>
          <p:cNvCxnSpPr/>
          <p:nvPr/>
        </p:nvCxnSpPr>
        <p:spPr>
          <a:xfrm rot="16200000" flipH="1">
            <a:off x="6203869" y="2149561"/>
            <a:ext cx="855538" cy="54422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Arc 336"/>
          <p:cNvSpPr/>
          <p:nvPr/>
        </p:nvSpPr>
        <p:spPr>
          <a:xfrm rot="19800000" flipH="1">
            <a:off x="6581695" y="2130169"/>
            <a:ext cx="231775" cy="317744"/>
          </a:xfrm>
          <a:prstGeom prst="arc">
            <a:avLst>
              <a:gd name="adj1" fmla="val 17274872"/>
              <a:gd name="adj2" fmla="val 348221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Arc 337"/>
          <p:cNvSpPr/>
          <p:nvPr/>
        </p:nvSpPr>
        <p:spPr>
          <a:xfrm rot="19800000" flipH="1">
            <a:off x="6568252" y="2417195"/>
            <a:ext cx="249585" cy="317744"/>
          </a:xfrm>
          <a:prstGeom prst="arc">
            <a:avLst>
              <a:gd name="adj1" fmla="val 10905016"/>
              <a:gd name="adj2" fmla="val 14746649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Arc 338"/>
          <p:cNvSpPr/>
          <p:nvPr/>
        </p:nvSpPr>
        <p:spPr>
          <a:xfrm rot="19800000" flipH="1">
            <a:off x="6330128" y="1956820"/>
            <a:ext cx="249585" cy="317744"/>
          </a:xfrm>
          <a:prstGeom prst="arc">
            <a:avLst>
              <a:gd name="adj1" fmla="val 6638141"/>
              <a:gd name="adj2" fmla="val 857179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Arc 339"/>
          <p:cNvSpPr/>
          <p:nvPr/>
        </p:nvSpPr>
        <p:spPr>
          <a:xfrm>
            <a:off x="3172884" y="62928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/>
          <p:cNvSpPr>
            <a:spLocks noChangeAspect="1"/>
          </p:cNvSpPr>
          <p:nvPr/>
        </p:nvSpPr>
        <p:spPr>
          <a:xfrm rot="3600000">
            <a:off x="3529262" y="1868366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ine 184"/>
          <p:cNvSpPr>
            <a:spLocks noChangeShapeType="1"/>
          </p:cNvSpPr>
          <p:nvPr/>
        </p:nvSpPr>
        <p:spPr bwMode="auto">
          <a:xfrm rot="18000000" flipV="1">
            <a:off x="6218790" y="4990533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05" name="Arc 104"/>
          <p:cNvSpPr>
            <a:spLocks noChangeAspect="1"/>
          </p:cNvSpPr>
          <p:nvPr/>
        </p:nvSpPr>
        <p:spPr>
          <a:xfrm rot="7200000">
            <a:off x="3059362" y="2681166"/>
            <a:ext cx="3657600" cy="3657600"/>
          </a:xfrm>
          <a:prstGeom prst="arc">
            <a:avLst>
              <a:gd name="adj1" fmla="val 16200000"/>
              <a:gd name="adj2" fmla="val 185870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>
            <a:spLocks noChangeAspect="1"/>
          </p:cNvSpPr>
          <p:nvPr/>
        </p:nvSpPr>
        <p:spPr>
          <a:xfrm rot="14400000" flipH="1">
            <a:off x="2087812" y="2693866"/>
            <a:ext cx="3657600" cy="3657600"/>
          </a:xfrm>
          <a:prstGeom prst="arc">
            <a:avLst>
              <a:gd name="adj1" fmla="val 17198240"/>
              <a:gd name="adj2" fmla="val 18733502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>
            <a:spLocks noChangeAspect="1"/>
          </p:cNvSpPr>
          <p:nvPr/>
        </p:nvSpPr>
        <p:spPr>
          <a:xfrm rot="18000000" flipH="1">
            <a:off x="1617912" y="1893766"/>
            <a:ext cx="3657600" cy="3657600"/>
          </a:xfrm>
          <a:prstGeom prst="arc">
            <a:avLst>
              <a:gd name="adj1" fmla="val 16200000"/>
              <a:gd name="adj2" fmla="val 18366053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ine 184"/>
          <p:cNvSpPr>
            <a:spLocks noChangeShapeType="1"/>
          </p:cNvSpPr>
          <p:nvPr/>
        </p:nvSpPr>
        <p:spPr bwMode="auto">
          <a:xfrm rot="18000000" flipV="1">
            <a:off x="1605515" y="2380682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22" name="Arc 121"/>
          <p:cNvSpPr>
            <a:spLocks noChangeAspect="1"/>
          </p:cNvSpPr>
          <p:nvPr/>
        </p:nvSpPr>
        <p:spPr>
          <a:xfrm>
            <a:off x="3043488" y="1042866"/>
            <a:ext cx="3657600" cy="3657600"/>
          </a:xfrm>
          <a:prstGeom prst="arc">
            <a:avLst>
              <a:gd name="adj1" fmla="val 16289353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91"/>
          <p:cNvGrpSpPr>
            <a:grpSpLocks noChangeAspect="1"/>
          </p:cNvGrpSpPr>
          <p:nvPr/>
        </p:nvGrpSpPr>
        <p:grpSpPr>
          <a:xfrm rot="3600000">
            <a:off x="6298551" y="1954321"/>
            <a:ext cx="371073" cy="81085"/>
            <a:chOff x="793445" y="1742833"/>
            <a:chExt cx="742144" cy="162168"/>
          </a:xfrm>
        </p:grpSpPr>
        <p:grpSp>
          <p:nvGrpSpPr>
            <p:cNvPr id="18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2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4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9" name="Group 103"/>
            <p:cNvGrpSpPr/>
            <p:nvPr/>
          </p:nvGrpSpPr>
          <p:grpSpPr>
            <a:xfrm>
              <a:off x="1161387" y="1744317"/>
              <a:ext cx="190278" cy="160684"/>
              <a:chOff x="1348913" y="1142862"/>
              <a:chExt cx="190278" cy="160684"/>
            </a:xfrm>
          </p:grpSpPr>
          <p:sp>
            <p:nvSpPr>
              <p:cNvPr id="218" name="Oval 115"/>
              <p:cNvSpPr>
                <a:spLocks noChangeArrowheads="1"/>
              </p:cNvSpPr>
              <p:nvPr/>
            </p:nvSpPr>
            <p:spPr bwMode="auto">
              <a:xfrm flipH="1">
                <a:off x="1485193" y="1142862"/>
                <a:ext cx="53998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9" name="Oval 116"/>
              <p:cNvSpPr>
                <a:spLocks noChangeArrowheads="1"/>
              </p:cNvSpPr>
              <p:nvPr/>
            </p:nvSpPr>
            <p:spPr bwMode="auto">
              <a:xfrm flipH="1">
                <a:off x="1451451" y="1149212"/>
                <a:ext cx="52454" cy="15433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0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19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0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6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7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1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19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314" name="Arc 313"/>
          <p:cNvSpPr>
            <a:spLocks noChangeAspect="1"/>
          </p:cNvSpPr>
          <p:nvPr/>
        </p:nvSpPr>
        <p:spPr>
          <a:xfrm rot="18000000">
            <a:off x="2110038" y="1039691"/>
            <a:ext cx="3657600" cy="3657600"/>
          </a:xfrm>
          <a:prstGeom prst="arc">
            <a:avLst>
              <a:gd name="adj1" fmla="val 16200000"/>
              <a:gd name="adj2" fmla="val 19398097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Arc 320"/>
          <p:cNvSpPr/>
          <p:nvPr/>
        </p:nvSpPr>
        <p:spPr>
          <a:xfrm rot="16200000" flipH="1" flipV="1">
            <a:off x="4216399" y="5505452"/>
            <a:ext cx="368302" cy="1587500"/>
          </a:xfrm>
          <a:prstGeom prst="arc">
            <a:avLst>
              <a:gd name="adj1" fmla="val 17063117"/>
              <a:gd name="adj2" fmla="val 4363896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Arc 323"/>
          <p:cNvSpPr/>
          <p:nvPr/>
        </p:nvSpPr>
        <p:spPr>
          <a:xfrm flipH="1">
            <a:off x="4595284" y="62865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7" name="Straight Connector 326"/>
          <p:cNvCxnSpPr>
            <a:endCxn id="321" idx="0"/>
          </p:cNvCxnSpPr>
          <p:nvPr/>
        </p:nvCxnSpPr>
        <p:spPr>
          <a:xfrm rot="10800000" flipV="1">
            <a:off x="4933020" y="6210299"/>
            <a:ext cx="642281" cy="2254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>
            <a:endCxn id="321" idx="2"/>
          </p:cNvCxnSpPr>
          <p:nvPr/>
        </p:nvCxnSpPr>
        <p:spPr>
          <a:xfrm>
            <a:off x="3282020" y="6242049"/>
            <a:ext cx="643780" cy="2047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344"/>
          <p:cNvGrpSpPr/>
          <p:nvPr/>
        </p:nvGrpSpPr>
        <p:grpSpPr>
          <a:xfrm rot="3753617">
            <a:off x="957921" y="4737101"/>
            <a:ext cx="2293281" cy="368302"/>
            <a:chOff x="7428570" y="4406901"/>
            <a:chExt cx="2293281" cy="368302"/>
          </a:xfrm>
        </p:grpSpPr>
        <p:sp>
          <p:nvSpPr>
            <p:cNvPr id="336" name="Arc 335"/>
            <p:cNvSpPr/>
            <p:nvPr/>
          </p:nvSpPr>
          <p:spPr>
            <a:xfrm rot="16200000" flipH="1" flipV="1">
              <a:off x="8362949" y="3797302"/>
              <a:ext cx="368302" cy="1587500"/>
            </a:xfrm>
            <a:prstGeom prst="arc">
              <a:avLst>
                <a:gd name="adj1" fmla="val 17063117"/>
                <a:gd name="adj2" fmla="val 4363896"/>
              </a:avLst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Connector 342"/>
            <p:cNvCxnSpPr>
              <a:endCxn id="336" idx="0"/>
            </p:cNvCxnSpPr>
            <p:nvPr/>
          </p:nvCxnSpPr>
          <p:spPr>
            <a:xfrm rot="10800000" flipV="1">
              <a:off x="9079570" y="4502149"/>
              <a:ext cx="642281" cy="2254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>
              <a:endCxn id="336" idx="2"/>
            </p:cNvCxnSpPr>
            <p:nvPr/>
          </p:nvCxnSpPr>
          <p:spPr>
            <a:xfrm>
              <a:off x="7428570" y="4533899"/>
              <a:ext cx="643780" cy="2047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Text Box 19"/>
          <p:cNvSpPr txBox="1">
            <a:spLocks noChangeArrowheads="1"/>
          </p:cNvSpPr>
          <p:nvPr/>
        </p:nvSpPr>
        <p:spPr bwMode="auto">
          <a:xfrm>
            <a:off x="6724650" y="593725"/>
            <a:ext cx="20999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2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x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200 </a:t>
            </a:r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m SRF linac</a:t>
            </a:r>
            <a:endParaRPr lang="en-US" sz="1600" i="0" dirty="0" smtClean="0">
              <a:solidFill>
                <a:srgbClr val="CCFFCC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4 (5) GeV per pass</a:t>
            </a: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5 (4) passes</a:t>
            </a:r>
          </a:p>
          <a:p>
            <a:pPr eaLnBrk="0" hangingPunct="0"/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33" name="Text Box 19"/>
          <p:cNvSpPr txBox="1">
            <a:spLocks noChangeArrowheads="1"/>
          </p:cNvSpPr>
          <p:nvPr/>
        </p:nvSpPr>
        <p:spPr bwMode="auto">
          <a:xfrm>
            <a:off x="6937375" y="14440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Polarized </a:t>
            </a:r>
          </a:p>
          <a:p>
            <a:pPr eaLnBrk="0" hangingPunct="0"/>
            <a:r>
              <a:rPr lang="en-US" sz="1200" i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</a:t>
            </a:r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-gun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234" name="Text Box 19"/>
          <p:cNvSpPr txBox="1">
            <a:spLocks noChangeArrowheads="1"/>
          </p:cNvSpPr>
          <p:nvPr/>
        </p:nvSpPr>
        <p:spPr bwMode="auto">
          <a:xfrm>
            <a:off x="7356475" y="19647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Beam</a:t>
            </a:r>
          </a:p>
          <a:p>
            <a:pPr eaLnBrk="0" hangingPunct="0"/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dump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grpSp>
        <p:nvGrpSpPr>
          <p:cNvPr id="23" name="Group 235"/>
          <p:cNvGrpSpPr/>
          <p:nvPr/>
        </p:nvGrpSpPr>
        <p:grpSpPr>
          <a:xfrm>
            <a:off x="6108700" y="5358824"/>
            <a:ext cx="2647386" cy="1077218"/>
            <a:chOff x="6108700" y="5358824"/>
            <a:chExt cx="2647386" cy="1077218"/>
          </a:xfrm>
        </p:grpSpPr>
        <p:cxnSp>
          <p:nvCxnSpPr>
            <p:cNvPr id="237" name="Straight Arrow Connector 236"/>
            <p:cNvCxnSpPr/>
            <p:nvPr/>
          </p:nvCxnSpPr>
          <p:spPr>
            <a:xfrm rot="10800000">
              <a:off x="6108700" y="5867400"/>
              <a:ext cx="546100" cy="215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 Box 19"/>
            <p:cNvSpPr txBox="1">
              <a:spLocks noChangeArrowheads="1"/>
            </p:cNvSpPr>
            <p:nvPr/>
          </p:nvSpPr>
          <p:spPr bwMode="auto">
            <a:xfrm>
              <a:off x="6769099" y="5358824"/>
              <a:ext cx="198698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4 to 5  vertically separated</a:t>
              </a:r>
            </a:p>
            <a:p>
              <a:pPr eaLnBrk="0" hangingPunct="0"/>
              <a:r>
                <a:rPr lang="en-US" sz="160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r</a:t>
              </a:r>
              <a:r>
                <a:rPr lang="en-US" sz="1600" i="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ecirculating</a:t>
              </a:r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 passes</a:t>
              </a:r>
              <a:endParaRPr lang="en-US" sz="1600" i="0" dirty="0">
                <a:solidFill>
                  <a:srgbClr val="CCFFCC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39" name="Rectangle 3"/>
          <p:cNvSpPr>
            <a:spLocks noChangeArrowheads="1"/>
          </p:cNvSpPr>
          <p:nvPr/>
        </p:nvSpPr>
        <p:spPr bwMode="auto">
          <a:xfrm>
            <a:off x="0" y="4200223"/>
            <a:ext cx="1331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Possibility of 30 </a:t>
            </a:r>
            <a:r>
              <a:rPr lang="en-GB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GB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low current </a:t>
            </a:r>
          </a:p>
          <a:p>
            <a:pPr algn="ctr" eaLnBrk="0" hangingPunct="0"/>
            <a:r>
              <a:rPr lang="en-GB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operation</a:t>
            </a:r>
            <a:endParaRPr lang="en-GB" sz="20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rot="10800000" flipV="1">
            <a:off x="7150101" y="28908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rot="10800000" flipV="1">
            <a:off x="2870201" y="11255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" name="Rounded Rectangle 242"/>
          <p:cNvSpPr/>
          <p:nvPr/>
        </p:nvSpPr>
        <p:spPr>
          <a:xfrm rot="18000000">
            <a:off x="1829936" y="2419677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Text Box 19"/>
          <p:cNvSpPr txBox="1">
            <a:spLocks noChangeArrowheads="1"/>
          </p:cNvSpPr>
          <p:nvPr/>
        </p:nvSpPr>
        <p:spPr bwMode="auto">
          <a:xfrm rot="18000000">
            <a:off x="2060574" y="2302272"/>
            <a:ext cx="111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Coherent </a:t>
            </a:r>
          </a:p>
          <a:p>
            <a:pPr eaLnBrk="0" hangingPunct="0"/>
            <a:r>
              <a:rPr lang="en-US" sz="1400" i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e</a:t>
            </a:r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-cooler</a:t>
            </a:r>
            <a:endParaRPr lang="en-US" sz="1400" i="0" dirty="0">
              <a:solidFill>
                <a:schemeClr val="accent5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232" name="Picture 15" descr="IMG_003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463" y="515603"/>
            <a:ext cx="2550045" cy="72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8" name="Straight Arrow Connector 247"/>
          <p:cNvCxnSpPr/>
          <p:nvPr/>
        </p:nvCxnSpPr>
        <p:spPr>
          <a:xfrm>
            <a:off x="1991360" y="1249680"/>
            <a:ext cx="632460" cy="299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6"/>
          <p:cNvGrpSpPr>
            <a:grpSpLocks noChangeAspect="1"/>
          </p:cNvGrpSpPr>
          <p:nvPr/>
        </p:nvGrpSpPr>
        <p:grpSpPr bwMode="auto">
          <a:xfrm>
            <a:off x="7409731" y="3089299"/>
            <a:ext cx="1609240" cy="2239328"/>
            <a:chOff x="3621" y="456"/>
            <a:chExt cx="1982" cy="2756"/>
          </a:xfrm>
        </p:grpSpPr>
        <p:grpSp>
          <p:nvGrpSpPr>
            <p:cNvPr id="25" name="Group 7"/>
            <p:cNvGrpSpPr>
              <a:grpSpLocks noChangeAspect="1"/>
            </p:cNvGrpSpPr>
            <p:nvPr/>
          </p:nvGrpSpPr>
          <p:grpSpPr bwMode="auto">
            <a:xfrm>
              <a:off x="4955" y="457"/>
              <a:ext cx="644" cy="988"/>
              <a:chOff x="768" y="236"/>
              <a:chExt cx="644" cy="988"/>
            </a:xfrm>
          </p:grpSpPr>
          <p:grpSp>
            <p:nvGrpSpPr>
              <p:cNvPr id="26" name="Group 8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27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40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1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2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8" name="Group 13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37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38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39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19" name="Line 17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0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34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423" name="Freeform 21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4" name="Freeform 22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29" name="Group 23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32" name="Freeform 2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3" name="Freeform 2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4" name="Freeform 2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0" name="Group 27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29" name="Freeform 28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0" name="Freeform 29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1" name="Freeform 30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27" name="Line 31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8" name="Line 32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31" name="Group 33"/>
            <p:cNvGrpSpPr>
              <a:grpSpLocks noChangeAspect="1"/>
            </p:cNvGrpSpPr>
            <p:nvPr/>
          </p:nvGrpSpPr>
          <p:grpSpPr bwMode="auto">
            <a:xfrm>
              <a:off x="4951" y="1044"/>
              <a:ext cx="652" cy="988"/>
              <a:chOff x="768" y="236"/>
              <a:chExt cx="652" cy="988"/>
            </a:xfrm>
          </p:grpSpPr>
          <p:grpSp>
            <p:nvGrpSpPr>
              <p:cNvPr id="64" name="Group 34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65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15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6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7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66" name="Group 39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12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3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4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94" name="Line 43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5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6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7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98" name="Freeform 47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9" name="Freeform 48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67" name="Group 49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07" name="Freeform 5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8" name="Freeform 5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9" name="Freeform 5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68" name="Group 53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04" name="Freeform 5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5" name="Freeform 5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6" name="Freeform 5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2" name="Line 57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03" name="Line 58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9" name="Group 59"/>
            <p:cNvGrpSpPr>
              <a:grpSpLocks noChangeAspect="1"/>
            </p:cNvGrpSpPr>
            <p:nvPr/>
          </p:nvGrpSpPr>
          <p:grpSpPr bwMode="auto">
            <a:xfrm>
              <a:off x="4948" y="1634"/>
              <a:ext cx="652" cy="988"/>
              <a:chOff x="768" y="236"/>
              <a:chExt cx="652" cy="988"/>
            </a:xfrm>
          </p:grpSpPr>
          <p:grpSp>
            <p:nvGrpSpPr>
              <p:cNvPr id="70" name="Group 60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71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90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1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2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2" name="Group 65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87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8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9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69" name="Line 69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0" name="Line 70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1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2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73" name="Freeform 73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4" name="Freeform 74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73" name="Group 75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82" name="Freeform 7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3" name="Freeform 7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4" name="Freeform 7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4" name="Group 79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79" name="Freeform 8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0" name="Freeform 8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1" name="Freeform 8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77" name="Line 83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8" name="Line 84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75" name="Group 85"/>
            <p:cNvGrpSpPr>
              <a:grpSpLocks noChangeAspect="1"/>
            </p:cNvGrpSpPr>
            <p:nvPr/>
          </p:nvGrpSpPr>
          <p:grpSpPr bwMode="auto">
            <a:xfrm>
              <a:off x="4942" y="2222"/>
              <a:ext cx="652" cy="988"/>
              <a:chOff x="768" y="236"/>
              <a:chExt cx="652" cy="988"/>
            </a:xfrm>
          </p:grpSpPr>
          <p:grpSp>
            <p:nvGrpSpPr>
              <p:cNvPr id="76" name="Group 86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77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65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8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6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4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41" name="Line 95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2" name="Line 96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6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7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6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48" name="Freeform 99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9" name="Freeform 100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79" name="Group 101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57" name="Freeform 102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8" name="Freeform 103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9" name="Freeform 104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80" name="Group 105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54" name="Freeform 10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5" name="Freeform 10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6" name="Freeform 10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52" name="Line 109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53" name="Line 110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56" name="Freeform 111"/>
            <p:cNvSpPr>
              <a:spLocks noChangeAspect="1"/>
            </p:cNvSpPr>
            <p:nvPr/>
          </p:nvSpPr>
          <p:spPr bwMode="auto">
            <a:xfrm>
              <a:off x="3837" y="476"/>
              <a:ext cx="1128" cy="2720"/>
            </a:xfrm>
            <a:custGeom>
              <a:avLst/>
              <a:gdLst>
                <a:gd name="T0" fmla="*/ 1128 w 1128"/>
                <a:gd name="T1" fmla="*/ 0 h 2720"/>
                <a:gd name="T2" fmla="*/ 0 w 1128"/>
                <a:gd name="T3" fmla="*/ 380 h 2720"/>
                <a:gd name="T4" fmla="*/ 0 w 1128"/>
                <a:gd name="T5" fmla="*/ 2328 h 2720"/>
                <a:gd name="T6" fmla="*/ 1108 w 1128"/>
                <a:gd name="T7" fmla="*/ 2720 h 2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2720"/>
                <a:gd name="T14" fmla="*/ 1128 w 1128"/>
                <a:gd name="T15" fmla="*/ 2720 h 2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2720">
                  <a:moveTo>
                    <a:pt x="1128" y="0"/>
                  </a:moveTo>
                  <a:lnTo>
                    <a:pt x="0" y="380"/>
                  </a:lnTo>
                  <a:lnTo>
                    <a:pt x="0" y="2328"/>
                  </a:lnTo>
                  <a:lnTo>
                    <a:pt x="1108" y="272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7" name="Line 112"/>
            <p:cNvSpPr>
              <a:spLocks noChangeShapeType="1"/>
            </p:cNvSpPr>
            <p:nvPr/>
          </p:nvSpPr>
          <p:spPr bwMode="auto">
            <a:xfrm flipV="1">
              <a:off x="4729" y="271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8" name="Text Box 113"/>
            <p:cNvSpPr txBox="1">
              <a:spLocks noChangeAspect="1" noChangeArrowheads="1"/>
            </p:cNvSpPr>
            <p:nvPr/>
          </p:nvSpPr>
          <p:spPr bwMode="auto">
            <a:xfrm>
              <a:off x="4112" y="828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20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59" name="Line 114"/>
            <p:cNvSpPr>
              <a:spLocks noChangeShapeType="1"/>
            </p:cNvSpPr>
            <p:nvPr/>
          </p:nvSpPr>
          <p:spPr bwMode="auto">
            <a:xfrm flipV="1">
              <a:off x="4717" y="212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60" name="Line 115"/>
            <p:cNvSpPr>
              <a:spLocks noChangeShapeType="1"/>
            </p:cNvSpPr>
            <p:nvPr/>
          </p:nvSpPr>
          <p:spPr bwMode="auto">
            <a:xfrm flipV="1">
              <a:off x="4705" y="153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61" name="Line 116"/>
            <p:cNvSpPr>
              <a:spLocks noChangeShapeType="1"/>
            </p:cNvSpPr>
            <p:nvPr/>
          </p:nvSpPr>
          <p:spPr bwMode="auto">
            <a:xfrm flipV="1">
              <a:off x="4717" y="94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62" name="Text Box 117"/>
            <p:cNvSpPr txBox="1">
              <a:spLocks noChangeAspect="1" noChangeArrowheads="1"/>
            </p:cNvSpPr>
            <p:nvPr/>
          </p:nvSpPr>
          <p:spPr bwMode="auto">
            <a:xfrm>
              <a:off x="4105" y="127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16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63" name="Text Box 118"/>
            <p:cNvSpPr txBox="1">
              <a:spLocks noChangeAspect="1" noChangeArrowheads="1"/>
            </p:cNvSpPr>
            <p:nvPr/>
          </p:nvSpPr>
          <p:spPr bwMode="auto">
            <a:xfrm>
              <a:off x="4168" y="1863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12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64" name="Text Box 119"/>
            <p:cNvSpPr txBox="1">
              <a:spLocks noChangeAspect="1" noChangeArrowheads="1"/>
            </p:cNvSpPr>
            <p:nvPr/>
          </p:nvSpPr>
          <p:spPr bwMode="auto">
            <a:xfrm>
              <a:off x="4121" y="238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8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65" name="Text Box 120"/>
            <p:cNvSpPr txBox="1">
              <a:spLocks noChangeAspect="1" noChangeArrowheads="1"/>
            </p:cNvSpPr>
            <p:nvPr/>
          </p:nvSpPr>
          <p:spPr bwMode="auto">
            <a:xfrm rot="16200000">
              <a:off x="3125" y="1659"/>
              <a:ext cx="186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Common vacuum chamber</a:t>
              </a:r>
            </a:p>
          </p:txBody>
        </p:sp>
        <p:sp>
          <p:nvSpPr>
            <p:cNvPr id="266" name="AutoShape 121" descr="Wide downward diagonal"/>
            <p:cNvSpPr>
              <a:spLocks noChangeAspect="1" noChangeArrowheads="1"/>
            </p:cNvSpPr>
            <p:nvPr/>
          </p:nvSpPr>
          <p:spPr bwMode="auto">
            <a:xfrm>
              <a:off x="3817" y="281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20" name="AutoShape 122" descr="Wide downward diagonal"/>
            <p:cNvSpPr>
              <a:spLocks noChangeAspect="1" noChangeArrowheads="1"/>
            </p:cNvSpPr>
            <p:nvPr/>
          </p:nvSpPr>
          <p:spPr bwMode="auto">
            <a:xfrm flipV="1">
              <a:off x="3817" y="45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26" name="Freeform 123" descr="Wide upward diagonal"/>
            <p:cNvSpPr>
              <a:spLocks noChangeAspect="1"/>
            </p:cNvSpPr>
            <p:nvPr/>
          </p:nvSpPr>
          <p:spPr bwMode="auto">
            <a:xfrm>
              <a:off x="4713" y="2744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28" name="Freeform 124" descr="Wide upward diagonal"/>
            <p:cNvSpPr>
              <a:spLocks noChangeAspect="1"/>
            </p:cNvSpPr>
            <p:nvPr/>
          </p:nvSpPr>
          <p:spPr bwMode="auto">
            <a:xfrm flipV="1">
              <a:off x="4733" y="488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1" name="Rectangle 125" descr="Wide downward diagonal"/>
            <p:cNvSpPr>
              <a:spLocks noChangeAspect="1" noChangeArrowheads="1"/>
            </p:cNvSpPr>
            <p:nvPr/>
          </p:nvSpPr>
          <p:spPr bwMode="auto">
            <a:xfrm>
              <a:off x="3621" y="456"/>
              <a:ext cx="208" cy="275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2" name="AutoShape 126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805" y="988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3" name="AutoShape 127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93" y="1576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4" name="AutoShape 128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89" y="2164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</p:grpSp>
      <p:pic>
        <p:nvPicPr>
          <p:cNvPr id="444" name="Picture 3" descr="DSC_001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-253996" y="1693856"/>
            <a:ext cx="1765883" cy="117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" name="TextBox 444"/>
          <p:cNvSpPr txBox="1"/>
          <p:nvPr/>
        </p:nvSpPr>
        <p:spPr>
          <a:xfrm>
            <a:off x="0" y="142722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 smtClean="0">
                <a:latin typeface="Comic Sans MS"/>
                <a:cs typeface="Comic Sans MS"/>
              </a:rPr>
              <a:t>Gap 5 mm total</a:t>
            </a:r>
          </a:p>
          <a:p>
            <a:r>
              <a:rPr lang="en-US" sz="1000" u="sng" dirty="0" smtClean="0">
                <a:latin typeface="Comic Sans MS"/>
                <a:cs typeface="Comic Sans MS"/>
              </a:rPr>
              <a:t>0.3 T for 30 </a:t>
            </a:r>
            <a:r>
              <a:rPr lang="en-US" sz="1000" u="sng" dirty="0" err="1" smtClean="0">
                <a:latin typeface="Comic Sans MS"/>
                <a:cs typeface="Comic Sans MS"/>
              </a:rPr>
              <a:t>GeV</a:t>
            </a:r>
            <a:r>
              <a:rPr lang="en-US" sz="1000" u="sng" dirty="0" smtClean="0">
                <a:latin typeface="Comic Sans MS"/>
                <a:cs typeface="Comic Sans MS"/>
              </a:rPr>
              <a:t> </a:t>
            </a:r>
            <a:endParaRPr lang="en-US" sz="1000" u="sng" dirty="0">
              <a:latin typeface="Comic Sans MS"/>
              <a:cs typeface="Comic Sans MS"/>
            </a:endParaRPr>
          </a:p>
        </p:txBody>
      </p:sp>
      <p:cxnSp>
        <p:nvCxnSpPr>
          <p:cNvPr id="446" name="Straight Arrow Connector 445"/>
          <p:cNvCxnSpPr/>
          <p:nvPr/>
        </p:nvCxnSpPr>
        <p:spPr>
          <a:xfrm rot="16200000" flipH="1">
            <a:off x="694031" y="2055892"/>
            <a:ext cx="461658" cy="35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468"/>
          <p:cNvGrpSpPr/>
          <p:nvPr/>
        </p:nvGrpSpPr>
        <p:grpSpPr>
          <a:xfrm rot="18000000">
            <a:off x="1561678" y="2334790"/>
            <a:ext cx="1097280" cy="83310"/>
            <a:chOff x="3821430" y="997055"/>
            <a:chExt cx="1097280" cy="83310"/>
          </a:xfrm>
        </p:grpSpPr>
        <p:sp>
          <p:nvSpPr>
            <p:cNvPr id="345" name="Line 184"/>
            <p:cNvSpPr>
              <a:spLocks noChangeShapeType="1"/>
            </p:cNvSpPr>
            <p:nvPr/>
          </p:nvSpPr>
          <p:spPr bwMode="auto">
            <a:xfrm flipV="1">
              <a:off x="3821430" y="1044007"/>
              <a:ext cx="109728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82" name="Group 124"/>
            <p:cNvGrpSpPr>
              <a:grpSpLocks noChangeAspect="1"/>
            </p:cNvGrpSpPr>
            <p:nvPr/>
          </p:nvGrpSpPr>
          <p:grpSpPr>
            <a:xfrm>
              <a:off x="3969372" y="1000230"/>
              <a:ext cx="371073" cy="80135"/>
              <a:chOff x="793445" y="1742833"/>
              <a:chExt cx="742144" cy="160269"/>
            </a:xfrm>
          </p:grpSpPr>
          <p:grpSp>
            <p:nvGrpSpPr>
              <p:cNvPr id="85" name="Group 102"/>
              <p:cNvGrpSpPr/>
              <p:nvPr/>
            </p:nvGrpSpPr>
            <p:grpSpPr>
              <a:xfrm>
                <a:off x="1345313" y="1742833"/>
                <a:ext cx="190276" cy="155817"/>
                <a:chOff x="1348913" y="1142862"/>
                <a:chExt cx="190276" cy="155817"/>
              </a:xfrm>
            </p:grpSpPr>
            <p:sp>
              <p:nvSpPr>
                <p:cNvPr id="43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43" name="Oval 11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47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86" name="Group 103"/>
              <p:cNvGrpSpPr/>
              <p:nvPr/>
            </p:nvGrpSpPr>
            <p:grpSpPr>
              <a:xfrm>
                <a:off x="1161387" y="1744317"/>
                <a:ext cx="190276" cy="155817"/>
                <a:chOff x="1348913" y="1142862"/>
                <a:chExt cx="190276" cy="155817"/>
              </a:xfrm>
            </p:grpSpPr>
            <p:sp>
              <p:nvSpPr>
                <p:cNvPr id="411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8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5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6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87" name="Group 108"/>
              <p:cNvGrpSpPr/>
              <p:nvPr/>
            </p:nvGrpSpPr>
            <p:grpSpPr>
              <a:xfrm>
                <a:off x="977461" y="1745801"/>
                <a:ext cx="190276" cy="155817"/>
                <a:chOff x="1348913" y="1142862"/>
                <a:chExt cx="190276" cy="155817"/>
              </a:xfrm>
            </p:grpSpPr>
            <p:sp>
              <p:nvSpPr>
                <p:cNvPr id="393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00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01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0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88" name="Group 118"/>
              <p:cNvGrpSpPr/>
              <p:nvPr/>
            </p:nvGrpSpPr>
            <p:grpSpPr>
              <a:xfrm>
                <a:off x="793445" y="1747284"/>
                <a:ext cx="190276" cy="155818"/>
                <a:chOff x="1348913" y="1142861"/>
                <a:chExt cx="190276" cy="155818"/>
              </a:xfrm>
            </p:grpSpPr>
            <p:sp>
              <p:nvSpPr>
                <p:cNvPr id="37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7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1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85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86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</p:grpSp>
        <p:grpSp>
          <p:nvGrpSpPr>
            <p:cNvPr id="89" name="Group 124"/>
            <p:cNvGrpSpPr>
              <a:grpSpLocks noChangeAspect="1"/>
            </p:cNvGrpSpPr>
            <p:nvPr/>
          </p:nvGrpSpPr>
          <p:grpSpPr>
            <a:xfrm>
              <a:off x="4384675" y="997055"/>
              <a:ext cx="371073" cy="80135"/>
              <a:chOff x="793445" y="1742833"/>
              <a:chExt cx="742144" cy="160269"/>
            </a:xfrm>
          </p:grpSpPr>
          <p:grpSp>
            <p:nvGrpSpPr>
              <p:cNvPr id="90" name="Group 102"/>
              <p:cNvGrpSpPr/>
              <p:nvPr/>
            </p:nvGrpSpPr>
            <p:grpSpPr>
              <a:xfrm>
                <a:off x="1345313" y="1742833"/>
                <a:ext cx="190276" cy="155817"/>
                <a:chOff x="1348913" y="1142862"/>
                <a:chExt cx="190276" cy="155817"/>
              </a:xfrm>
            </p:grpSpPr>
            <p:sp>
              <p:nvSpPr>
                <p:cNvPr id="46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7" name="Oval 11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91" name="Group 103"/>
              <p:cNvGrpSpPr/>
              <p:nvPr/>
            </p:nvGrpSpPr>
            <p:grpSpPr>
              <a:xfrm>
                <a:off x="1161387" y="1744317"/>
                <a:ext cx="190277" cy="155818"/>
                <a:chOff x="1348913" y="1142862"/>
                <a:chExt cx="190277" cy="155818"/>
              </a:xfrm>
            </p:grpSpPr>
            <p:sp>
              <p:nvSpPr>
                <p:cNvPr id="461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3"/>
                  <a:ext cx="53998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2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3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4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92" name="Group 108"/>
              <p:cNvGrpSpPr/>
              <p:nvPr/>
            </p:nvGrpSpPr>
            <p:grpSpPr>
              <a:xfrm>
                <a:off x="977461" y="1745801"/>
                <a:ext cx="190276" cy="155817"/>
                <a:chOff x="1348913" y="1142862"/>
                <a:chExt cx="190276" cy="155817"/>
              </a:xfrm>
            </p:grpSpPr>
            <p:sp>
              <p:nvSpPr>
                <p:cNvPr id="457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58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59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60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93" name="Group 118"/>
              <p:cNvGrpSpPr/>
              <p:nvPr/>
            </p:nvGrpSpPr>
            <p:grpSpPr>
              <a:xfrm>
                <a:off x="793445" y="1747285"/>
                <a:ext cx="190276" cy="155817"/>
                <a:chOff x="1348913" y="1142862"/>
                <a:chExt cx="190276" cy="155817"/>
              </a:xfrm>
            </p:grpSpPr>
            <p:sp>
              <p:nvSpPr>
                <p:cNvPr id="453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54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55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56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</p:grpSp>
      </p:grpSp>
      <p:sp>
        <p:nvSpPr>
          <p:cNvPr id="472" name="Arc 471"/>
          <p:cNvSpPr/>
          <p:nvPr/>
        </p:nvSpPr>
        <p:spPr>
          <a:xfrm rot="16200000" flipH="1" flipV="1">
            <a:off x="4133849" y="133352"/>
            <a:ext cx="368302" cy="1587500"/>
          </a:xfrm>
          <a:prstGeom prst="arc">
            <a:avLst>
              <a:gd name="adj1" fmla="val 16856970"/>
              <a:gd name="adj2" fmla="val 4705417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Rectangle 13"/>
          <p:cNvSpPr>
            <a:spLocks noChangeArrowheads="1"/>
          </p:cNvSpPr>
          <p:nvPr/>
        </p:nvSpPr>
        <p:spPr bwMode="auto">
          <a:xfrm rot="10800000">
            <a:off x="4237566" y="975755"/>
            <a:ext cx="279400" cy="288925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335" name="Text Box 110"/>
          <p:cNvSpPr txBox="1">
            <a:spLocks noChangeArrowheads="1"/>
          </p:cNvSpPr>
          <p:nvPr/>
        </p:nvSpPr>
        <p:spPr bwMode="auto">
          <a:xfrm>
            <a:off x="4019738" y="1401346"/>
            <a:ext cx="10352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eRHIC</a:t>
            </a:r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50" name="Text Box 110"/>
          <p:cNvSpPr txBox="1">
            <a:spLocks noChangeArrowheads="1"/>
          </p:cNvSpPr>
          <p:nvPr/>
        </p:nvSpPr>
        <p:spPr bwMode="auto">
          <a:xfrm rot="3600000">
            <a:off x="5696138" y="2364337"/>
            <a:ext cx="10352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MeRHIC</a:t>
            </a:r>
            <a:endParaRPr lang="en-US" sz="1600" i="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51" name="Rectangle 350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3833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81088" y="-69850"/>
            <a:ext cx="6492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30 GeV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800 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GeV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– 320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GeV/u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U</a:t>
            </a:r>
          </a:p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eRHIC II</a:t>
            </a:r>
            <a:r>
              <a:rPr lang="en-GB" sz="32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GB" sz="3200" i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6737350" y="504825"/>
            <a:ext cx="20999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3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x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200 </a:t>
            </a:r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m SRF linac</a:t>
            </a:r>
            <a:endParaRPr lang="en-US" sz="1600" i="0" dirty="0" smtClean="0">
              <a:solidFill>
                <a:srgbClr val="CCFFCC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6 </a:t>
            </a:r>
            <a:r>
              <a:rPr lang="en-US" sz="1600" i="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GeV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per pass</a:t>
            </a:r>
          </a:p>
          <a:p>
            <a:pPr eaLnBrk="0" hangingPunct="0"/>
            <a:r>
              <a:rPr lang="en-US" sz="1600" dirty="0" smtClean="0">
                <a:solidFill>
                  <a:srgbClr val="CCFFCC"/>
                </a:solidFill>
                <a:latin typeface="Comic Sans MS"/>
                <a:cs typeface="Comic Sans MS"/>
              </a:rPr>
              <a:t>5 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passes</a:t>
            </a:r>
          </a:p>
          <a:p>
            <a:pPr eaLnBrk="0" hangingPunct="0"/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5606" name="Slide Number Placeholder 96"/>
          <p:cNvSpPr>
            <a:spLocks noGrp="1"/>
          </p:cNvSpPr>
          <p:nvPr>
            <p:ph type="sldNum" sz="quarter" idx="10"/>
          </p:nvPr>
        </p:nvSpPr>
        <p:spPr>
          <a:xfrm>
            <a:off x="1263650" y="6375556"/>
            <a:ext cx="2133600" cy="365125"/>
          </a:xfrm>
          <a:noFill/>
        </p:spPr>
        <p:txBody>
          <a:bodyPr/>
          <a:lstStyle/>
          <a:p>
            <a:fld id="{A7740DC7-A142-2C4D-A562-BA034C75F282}" type="slidenum">
              <a:rPr lang="en-US" smtClean="0">
                <a:latin typeface="Comic Sans MS"/>
                <a:ea typeface="ＭＳ Ｐゴシック" pitchFamily="-110" charset="-128"/>
                <a:cs typeface="Comic Sans MS"/>
              </a:rPr>
              <a:pPr/>
              <a:t>28</a:t>
            </a:fld>
            <a:endParaRPr lang="en-US" smtClean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75" y="2729646"/>
            <a:ext cx="2470150" cy="17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19" name="Text Box 110"/>
          <p:cNvSpPr txBox="1">
            <a:spLocks noChangeArrowheads="1"/>
          </p:cNvSpPr>
          <p:nvPr/>
        </p:nvSpPr>
        <p:spPr bwMode="auto">
          <a:xfrm>
            <a:off x="4085015" y="5719346"/>
            <a:ext cx="10081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e)STAR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720" name="Text Box 111"/>
          <p:cNvSpPr txBox="1">
            <a:spLocks noChangeArrowheads="1"/>
          </p:cNvSpPr>
          <p:nvPr/>
        </p:nvSpPr>
        <p:spPr bwMode="auto">
          <a:xfrm rot="3600000">
            <a:off x="1930185" y="4639678"/>
            <a:ext cx="1263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e)PHENIX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566825" y="1413924"/>
            <a:ext cx="364075" cy="275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488676" y="1468765"/>
            <a:ext cx="250046" cy="19262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Arc 145"/>
          <p:cNvSpPr>
            <a:spLocks noChangeAspect="1"/>
          </p:cNvSpPr>
          <p:nvPr/>
        </p:nvSpPr>
        <p:spPr>
          <a:xfrm>
            <a:off x="2992560" y="115135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11102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8193" y="111008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8397" y="18796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6479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6447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3063" y="18778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5121" y="11450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1883" y="187964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6098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3867" y="260667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412" y="186661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ine 184"/>
          <p:cNvSpPr>
            <a:spLocks noChangeShapeType="1"/>
          </p:cNvSpPr>
          <p:nvPr/>
        </p:nvSpPr>
        <p:spPr bwMode="auto">
          <a:xfrm rot="18000000" flipV="1">
            <a:off x="6174975" y="497932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49" name="Line 184"/>
          <p:cNvSpPr>
            <a:spLocks noChangeShapeType="1"/>
          </p:cNvSpPr>
          <p:nvPr/>
        </p:nvSpPr>
        <p:spPr bwMode="auto">
          <a:xfrm rot="14400000" flipV="1">
            <a:off x="6160145" y="2404165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0" name="Line 184"/>
          <p:cNvSpPr>
            <a:spLocks noChangeShapeType="1"/>
          </p:cNvSpPr>
          <p:nvPr/>
        </p:nvSpPr>
        <p:spPr bwMode="auto">
          <a:xfrm flipV="1">
            <a:off x="3919538" y="1130300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1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2" name="Line 184"/>
          <p:cNvSpPr>
            <a:spLocks noChangeShapeType="1"/>
          </p:cNvSpPr>
          <p:nvPr/>
        </p:nvSpPr>
        <p:spPr bwMode="auto">
          <a:xfrm rot="14400000" flipV="1">
            <a:off x="1709968" y="501107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6" name="Line 184"/>
          <p:cNvSpPr>
            <a:spLocks noChangeShapeType="1"/>
          </p:cNvSpPr>
          <p:nvPr/>
        </p:nvSpPr>
        <p:spPr bwMode="auto">
          <a:xfrm flipV="1">
            <a:off x="3948112" y="6284884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68" name="Rectangle 13"/>
          <p:cNvSpPr>
            <a:spLocks noChangeArrowheads="1"/>
          </p:cNvSpPr>
          <p:nvPr/>
        </p:nvSpPr>
        <p:spPr bwMode="auto">
          <a:xfrm rot="10800000">
            <a:off x="4256087" y="6140421"/>
            <a:ext cx="279400" cy="2889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1" name="Rectangle 136"/>
          <p:cNvSpPr>
            <a:spLocks noChangeArrowheads="1"/>
          </p:cNvSpPr>
          <p:nvPr/>
        </p:nvSpPr>
        <p:spPr bwMode="auto">
          <a:xfrm rot="3600000">
            <a:off x="2026940" y="4870407"/>
            <a:ext cx="279400" cy="2889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6723871" y="1818956"/>
            <a:ext cx="565810" cy="1166234"/>
            <a:chOff x="5907896" y="1768156"/>
            <a:chExt cx="565810" cy="1166234"/>
          </a:xfrm>
        </p:grpSpPr>
        <p:grpSp>
          <p:nvGrpSpPr>
            <p:cNvPr id="3" name="Group 217"/>
            <p:cNvGrpSpPr/>
            <p:nvPr/>
          </p:nvGrpSpPr>
          <p:grpSpPr>
            <a:xfrm rot="3600000">
              <a:off x="5593447" y="2082605"/>
              <a:ext cx="1166234" cy="537336"/>
              <a:chOff x="6458730" y="3689156"/>
              <a:chExt cx="1166234" cy="537336"/>
            </a:xfrm>
          </p:grpSpPr>
          <p:grpSp>
            <p:nvGrpSpPr>
              <p:cNvPr id="4" name="Group 124"/>
              <p:cNvGrpSpPr>
                <a:grpSpLocks noChangeAspect="1"/>
              </p:cNvGrpSpPr>
              <p:nvPr/>
            </p:nvGrpSpPr>
            <p:grpSpPr>
              <a:xfrm>
                <a:off x="7025293" y="4146357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5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4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103"/>
                <p:cNvGrpSpPr/>
                <p:nvPr/>
              </p:nvGrpSpPr>
              <p:grpSpPr>
                <a:xfrm>
                  <a:off x="1161387" y="1744317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8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0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7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4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5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6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7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8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2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4" name="Block Arc 173"/>
              <p:cNvSpPr/>
              <p:nvPr/>
            </p:nvSpPr>
            <p:spPr>
              <a:xfrm rot="16200000">
                <a:off x="6458730" y="3726673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1" name="Straight Connector 190"/>
              <p:cNvCxnSpPr>
                <a:stCxn id="174" idx="1"/>
              </p:cNvCxnSpPr>
              <p:nvPr/>
            </p:nvCxnSpPr>
            <p:spPr>
              <a:xfrm>
                <a:off x="6682831" y="3728804"/>
                <a:ext cx="671013" cy="104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>
              <a:xfrm>
                <a:off x="7012737" y="3689156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0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2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1" name="Group 103"/>
                <p:cNvGrpSpPr/>
                <p:nvPr/>
              </p:nvGrpSpPr>
              <p:grpSpPr>
                <a:xfrm>
                  <a:off x="1161387" y="1744317"/>
                  <a:ext cx="190278" cy="155817"/>
                  <a:chOff x="1348913" y="1142862"/>
                  <a:chExt cx="190278" cy="155817"/>
                </a:xfrm>
              </p:grpSpPr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3" y="1142862"/>
                    <a:ext cx="53998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0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4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3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97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8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9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cxnSp>
            <p:nvCxnSpPr>
              <p:cNvPr id="214" name="Straight Connector 213"/>
              <p:cNvCxnSpPr>
                <a:stCxn id="174" idx="0"/>
              </p:cNvCxnSpPr>
              <p:nvPr/>
            </p:nvCxnSpPr>
            <p:spPr>
              <a:xfrm>
                <a:off x="6687330" y="4181786"/>
                <a:ext cx="683514" cy="2087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Block Arc 214"/>
              <p:cNvSpPr/>
              <p:nvPr/>
            </p:nvSpPr>
            <p:spPr>
              <a:xfrm rot="5400000" flipH="1">
                <a:off x="7167764" y="3727637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325"/>
            <p:cNvGrpSpPr>
              <a:grpSpLocks noChangeAspect="1"/>
            </p:cNvGrpSpPr>
            <p:nvPr/>
          </p:nvGrpSpPr>
          <p:grpSpPr>
            <a:xfrm rot="3600000">
              <a:off x="6158010" y="1918504"/>
              <a:ext cx="419114" cy="212279"/>
              <a:chOff x="6580977" y="4000697"/>
              <a:chExt cx="598734" cy="303256"/>
            </a:xfrm>
          </p:grpSpPr>
          <p:grpSp>
            <p:nvGrpSpPr>
              <p:cNvPr id="15" name="Group 113"/>
              <p:cNvGrpSpPr>
                <a:grpSpLocks noChangeAspect="1"/>
              </p:cNvGrpSpPr>
              <p:nvPr/>
            </p:nvGrpSpPr>
            <p:grpSpPr>
              <a:xfrm>
                <a:off x="6833535" y="4100783"/>
                <a:ext cx="95138" cy="77909"/>
                <a:chOff x="1348913" y="1142862"/>
                <a:chExt cx="190276" cy="155817"/>
              </a:xfrm>
            </p:grpSpPr>
            <p:sp>
              <p:nvSpPr>
                <p:cNvPr id="1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7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269" name="Block Arc 268"/>
              <p:cNvSpPr/>
              <p:nvPr/>
            </p:nvSpPr>
            <p:spPr>
              <a:xfrm rot="16200000">
                <a:off x="6711787" y="4136904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0" name="Straight Connector 269"/>
              <p:cNvCxnSpPr>
                <a:stCxn id="269" idx="1"/>
              </p:cNvCxnSpPr>
              <p:nvPr/>
            </p:nvCxnSpPr>
            <p:spPr>
              <a:xfrm>
                <a:off x="6779017" y="4137544"/>
                <a:ext cx="201304" cy="31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69" idx="0"/>
              </p:cNvCxnSpPr>
              <p:nvPr/>
            </p:nvCxnSpPr>
            <p:spPr>
              <a:xfrm>
                <a:off x="6780367" y="4273438"/>
                <a:ext cx="205054" cy="626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Block Arc 272"/>
              <p:cNvSpPr>
                <a:spLocks/>
              </p:cNvSpPr>
              <p:nvPr/>
            </p:nvSpPr>
            <p:spPr>
              <a:xfrm rot="5400000" flipH="1">
                <a:off x="6911741" y="4137698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Block Arc 314"/>
              <p:cNvSpPr/>
              <p:nvPr/>
            </p:nvSpPr>
            <p:spPr>
              <a:xfrm rot="5400000" flipH="1">
                <a:off x="6580977" y="4159550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Block Arc 315"/>
              <p:cNvSpPr/>
              <p:nvPr/>
            </p:nvSpPr>
            <p:spPr>
              <a:xfrm rot="16200000">
                <a:off x="7042551" y="4166793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Block Arc 316"/>
              <p:cNvSpPr/>
              <p:nvPr/>
            </p:nvSpPr>
            <p:spPr>
              <a:xfrm rot="16200000">
                <a:off x="6724650" y="4000697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Block Arc 317"/>
              <p:cNvSpPr/>
              <p:nvPr/>
            </p:nvSpPr>
            <p:spPr>
              <a:xfrm rot="5400000" flipH="1">
                <a:off x="6925499" y="4003872"/>
                <a:ext cx="137160" cy="137160"/>
              </a:xfrm>
              <a:prstGeom prst="blockArc">
                <a:avLst>
                  <a:gd name="adj1" fmla="val 10800000"/>
                  <a:gd name="adj2" fmla="val 14200232"/>
                  <a:gd name="adj3" fmla="val 450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323"/>
              <p:cNvGrpSpPr/>
              <p:nvPr/>
            </p:nvGrpSpPr>
            <p:grpSpPr>
              <a:xfrm rot="1800000">
                <a:off x="6687231" y="4042216"/>
                <a:ext cx="49112" cy="77909"/>
                <a:chOff x="7055139" y="4042216"/>
                <a:chExt cx="49112" cy="77909"/>
              </a:xfrm>
            </p:grpSpPr>
            <p:sp>
              <p:nvSpPr>
                <p:cNvPr id="322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7077252" y="4042216"/>
                  <a:ext cx="26999" cy="7790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23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7055139" y="4042958"/>
                  <a:ext cx="26999" cy="771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325" name="Can 324"/>
              <p:cNvSpPr/>
              <p:nvPr/>
            </p:nvSpPr>
            <p:spPr>
              <a:xfrm rot="1800000">
                <a:off x="7056309" y="4013397"/>
                <a:ext cx="52516" cy="96911"/>
              </a:xfrm>
              <a:prstGeom prst="can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9" name="Straight Connector 328"/>
          <p:cNvCxnSpPr/>
          <p:nvPr/>
        </p:nvCxnSpPr>
        <p:spPr>
          <a:xfrm rot="16200000" flipH="1">
            <a:off x="6203869" y="2149561"/>
            <a:ext cx="855538" cy="54422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0" name="Arc 339"/>
          <p:cNvSpPr/>
          <p:nvPr/>
        </p:nvSpPr>
        <p:spPr>
          <a:xfrm>
            <a:off x="3122084" y="62865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/>
          <p:cNvSpPr>
            <a:spLocks noChangeAspect="1"/>
          </p:cNvSpPr>
          <p:nvPr/>
        </p:nvSpPr>
        <p:spPr>
          <a:xfrm rot="3600000">
            <a:off x="3529262" y="1868366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ine 184"/>
          <p:cNvSpPr>
            <a:spLocks noChangeShapeType="1"/>
          </p:cNvSpPr>
          <p:nvPr/>
        </p:nvSpPr>
        <p:spPr bwMode="auto">
          <a:xfrm rot="18000000" flipV="1">
            <a:off x="6218790" y="4990533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05" name="Arc 104"/>
          <p:cNvSpPr>
            <a:spLocks noChangeAspect="1"/>
          </p:cNvSpPr>
          <p:nvPr/>
        </p:nvSpPr>
        <p:spPr>
          <a:xfrm rot="7200000">
            <a:off x="3059362" y="2681166"/>
            <a:ext cx="3657600" cy="3657600"/>
          </a:xfrm>
          <a:prstGeom prst="arc">
            <a:avLst>
              <a:gd name="adj1" fmla="val 16200000"/>
              <a:gd name="adj2" fmla="val 19946022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>
            <a:spLocks noChangeAspect="1"/>
          </p:cNvSpPr>
          <p:nvPr/>
        </p:nvSpPr>
        <p:spPr>
          <a:xfrm rot="14400000" flipH="1">
            <a:off x="2106862" y="2700216"/>
            <a:ext cx="3657600" cy="3657600"/>
          </a:xfrm>
          <a:prstGeom prst="arc">
            <a:avLst>
              <a:gd name="adj1" fmla="val 16094881"/>
              <a:gd name="adj2" fmla="val 1975279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>
            <a:spLocks noChangeAspect="1"/>
          </p:cNvSpPr>
          <p:nvPr/>
        </p:nvSpPr>
        <p:spPr>
          <a:xfrm rot="18000000" flipH="1">
            <a:off x="1617912" y="1893766"/>
            <a:ext cx="3657600" cy="3657600"/>
          </a:xfrm>
          <a:prstGeom prst="arc">
            <a:avLst>
              <a:gd name="adj1" fmla="val 16200000"/>
              <a:gd name="adj2" fmla="val 1982585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ine 184"/>
          <p:cNvSpPr>
            <a:spLocks noChangeShapeType="1"/>
          </p:cNvSpPr>
          <p:nvPr/>
        </p:nvSpPr>
        <p:spPr bwMode="auto">
          <a:xfrm rot="18000000" flipV="1">
            <a:off x="1605515" y="2380682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22" name="Arc 121"/>
          <p:cNvSpPr>
            <a:spLocks noChangeAspect="1"/>
          </p:cNvSpPr>
          <p:nvPr/>
        </p:nvSpPr>
        <p:spPr>
          <a:xfrm>
            <a:off x="3043488" y="1042866"/>
            <a:ext cx="3657600" cy="3657600"/>
          </a:xfrm>
          <a:prstGeom prst="arc">
            <a:avLst>
              <a:gd name="adj1" fmla="val 16200000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91"/>
          <p:cNvGrpSpPr>
            <a:grpSpLocks noChangeAspect="1"/>
          </p:cNvGrpSpPr>
          <p:nvPr/>
        </p:nvGrpSpPr>
        <p:grpSpPr>
          <a:xfrm rot="3600000">
            <a:off x="6298551" y="1954321"/>
            <a:ext cx="371073" cy="81085"/>
            <a:chOff x="793445" y="1742833"/>
            <a:chExt cx="742144" cy="162168"/>
          </a:xfrm>
        </p:grpSpPr>
        <p:grpSp>
          <p:nvGrpSpPr>
            <p:cNvPr id="18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2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4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9" name="Group 103"/>
            <p:cNvGrpSpPr/>
            <p:nvPr/>
          </p:nvGrpSpPr>
          <p:grpSpPr>
            <a:xfrm>
              <a:off x="1161387" y="1744317"/>
              <a:ext cx="190278" cy="160684"/>
              <a:chOff x="1348913" y="1142862"/>
              <a:chExt cx="190278" cy="160684"/>
            </a:xfrm>
          </p:grpSpPr>
          <p:sp>
            <p:nvSpPr>
              <p:cNvPr id="218" name="Oval 115"/>
              <p:cNvSpPr>
                <a:spLocks noChangeArrowheads="1"/>
              </p:cNvSpPr>
              <p:nvPr/>
            </p:nvSpPr>
            <p:spPr bwMode="auto">
              <a:xfrm flipH="1">
                <a:off x="1485193" y="1142862"/>
                <a:ext cx="53998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9" name="Oval 116"/>
              <p:cNvSpPr>
                <a:spLocks noChangeArrowheads="1"/>
              </p:cNvSpPr>
              <p:nvPr/>
            </p:nvSpPr>
            <p:spPr bwMode="auto">
              <a:xfrm flipH="1">
                <a:off x="1451451" y="1149212"/>
                <a:ext cx="52454" cy="15433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0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19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0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6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7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1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19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267" name="Line 184"/>
          <p:cNvSpPr>
            <a:spLocks noChangeShapeType="1"/>
          </p:cNvSpPr>
          <p:nvPr/>
        </p:nvSpPr>
        <p:spPr bwMode="auto">
          <a:xfrm flipV="1">
            <a:off x="3821430" y="1044007"/>
            <a:ext cx="109728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2" name="Group 124"/>
          <p:cNvGrpSpPr>
            <a:grpSpLocks noChangeAspect="1"/>
          </p:cNvGrpSpPr>
          <p:nvPr/>
        </p:nvGrpSpPr>
        <p:grpSpPr>
          <a:xfrm>
            <a:off x="3969372" y="1000230"/>
            <a:ext cx="371073" cy="80135"/>
            <a:chOff x="793445" y="1742833"/>
            <a:chExt cx="742144" cy="160269"/>
          </a:xfrm>
        </p:grpSpPr>
        <p:grpSp>
          <p:nvGrpSpPr>
            <p:cNvPr id="23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89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1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2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4" name="Group 103"/>
            <p:cNvGrpSpPr/>
            <p:nvPr/>
          </p:nvGrpSpPr>
          <p:grpSpPr>
            <a:xfrm>
              <a:off x="1161387" y="1744317"/>
              <a:ext cx="190276" cy="155817"/>
              <a:chOff x="1348913" y="1142862"/>
              <a:chExt cx="190276" cy="155817"/>
            </a:xfrm>
          </p:grpSpPr>
          <p:sp>
            <p:nvSpPr>
              <p:cNvPr id="285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6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7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8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5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281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2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3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4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6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277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78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79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0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grpSp>
        <p:nvGrpSpPr>
          <p:cNvPr id="27" name="Group 124"/>
          <p:cNvGrpSpPr>
            <a:grpSpLocks noChangeAspect="1"/>
          </p:cNvGrpSpPr>
          <p:nvPr/>
        </p:nvGrpSpPr>
        <p:grpSpPr>
          <a:xfrm>
            <a:off x="4384675" y="997055"/>
            <a:ext cx="371073" cy="80135"/>
            <a:chOff x="793445" y="1742833"/>
            <a:chExt cx="742144" cy="160269"/>
          </a:xfrm>
        </p:grpSpPr>
        <p:grpSp>
          <p:nvGrpSpPr>
            <p:cNvPr id="28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310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1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2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3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9" name="Group 103"/>
            <p:cNvGrpSpPr/>
            <p:nvPr/>
          </p:nvGrpSpPr>
          <p:grpSpPr>
            <a:xfrm>
              <a:off x="1161387" y="1744317"/>
              <a:ext cx="190276" cy="155817"/>
              <a:chOff x="1348913" y="1142862"/>
              <a:chExt cx="190276" cy="155817"/>
            </a:xfrm>
          </p:grpSpPr>
          <p:sp>
            <p:nvSpPr>
              <p:cNvPr id="30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7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8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9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30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30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31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298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9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314" name="Arc 313"/>
          <p:cNvSpPr>
            <a:spLocks noChangeAspect="1"/>
          </p:cNvSpPr>
          <p:nvPr/>
        </p:nvSpPr>
        <p:spPr>
          <a:xfrm rot="18000000">
            <a:off x="2110038" y="1039691"/>
            <a:ext cx="3657600" cy="3657600"/>
          </a:xfrm>
          <a:prstGeom prst="arc">
            <a:avLst>
              <a:gd name="adj1" fmla="val 16200000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Arc 319"/>
          <p:cNvSpPr/>
          <p:nvPr/>
        </p:nvSpPr>
        <p:spPr>
          <a:xfrm rot="9000000" flipH="1">
            <a:off x="1938225" y="4523047"/>
            <a:ext cx="231030" cy="1126506"/>
          </a:xfrm>
          <a:prstGeom prst="arc">
            <a:avLst>
              <a:gd name="adj1" fmla="val 16837416"/>
              <a:gd name="adj2" fmla="val 496816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Arc 320"/>
          <p:cNvSpPr/>
          <p:nvPr/>
        </p:nvSpPr>
        <p:spPr>
          <a:xfrm rot="5400000" flipH="1">
            <a:off x="4281375" y="5850197"/>
            <a:ext cx="231030" cy="1126506"/>
          </a:xfrm>
          <a:prstGeom prst="arc">
            <a:avLst>
              <a:gd name="adj1" fmla="val 16837416"/>
              <a:gd name="adj2" fmla="val 496816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3298824" y="4669135"/>
            <a:ext cx="275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Yellow ring serves as</a:t>
            </a:r>
          </a:p>
          <a:p>
            <a:pPr eaLnBrk="0" hangingPunct="0"/>
            <a:r>
              <a:rPr lang="en-US" sz="12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200 GeV injector into upgraded</a:t>
            </a:r>
          </a:p>
          <a:p>
            <a:pPr eaLnBrk="0" hangingPunct="0"/>
            <a:r>
              <a:rPr lang="en-US" sz="12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Blue ring</a:t>
            </a:r>
          </a:p>
        </p:txBody>
      </p:sp>
      <p:grpSp>
        <p:nvGrpSpPr>
          <p:cNvPr id="64" name="Group 178"/>
          <p:cNvGrpSpPr/>
          <p:nvPr/>
        </p:nvGrpSpPr>
        <p:grpSpPr>
          <a:xfrm>
            <a:off x="6108700" y="5358824"/>
            <a:ext cx="2286000" cy="1323439"/>
            <a:chOff x="6108700" y="5358824"/>
            <a:chExt cx="2286000" cy="1323439"/>
          </a:xfrm>
        </p:grpSpPr>
        <p:cxnSp>
          <p:nvCxnSpPr>
            <p:cNvPr id="180" name="Straight Arrow Connector 179"/>
            <p:cNvCxnSpPr/>
            <p:nvPr/>
          </p:nvCxnSpPr>
          <p:spPr>
            <a:xfrm rot="10800000">
              <a:off x="6108700" y="5867400"/>
              <a:ext cx="546100" cy="215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 Box 19"/>
            <p:cNvSpPr txBox="1">
              <a:spLocks noChangeArrowheads="1"/>
            </p:cNvSpPr>
            <p:nvPr/>
          </p:nvSpPr>
          <p:spPr bwMode="auto">
            <a:xfrm>
              <a:off x="6769100" y="5358824"/>
              <a:ext cx="16256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4 to 5  vertically separated</a:t>
              </a:r>
            </a:p>
            <a:p>
              <a:pPr eaLnBrk="0" hangingPunct="0"/>
              <a:r>
                <a:rPr lang="en-US" sz="160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r</a:t>
              </a:r>
              <a:r>
                <a:rPr lang="en-US" sz="1600" i="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ecirculating</a:t>
              </a:r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 passes</a:t>
              </a:r>
              <a:endParaRPr lang="en-US" sz="1600" i="0" dirty="0">
                <a:solidFill>
                  <a:srgbClr val="CCFFCC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82" name="Text Box 19"/>
          <p:cNvSpPr txBox="1">
            <a:spLocks noChangeArrowheads="1"/>
          </p:cNvSpPr>
          <p:nvPr/>
        </p:nvSpPr>
        <p:spPr bwMode="auto">
          <a:xfrm>
            <a:off x="6937375" y="14440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Polarized </a:t>
            </a:r>
          </a:p>
          <a:p>
            <a:pPr eaLnBrk="0" hangingPunct="0"/>
            <a:r>
              <a:rPr lang="en-US" sz="1200" i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</a:t>
            </a:r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-gun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83" name="Text Box 19"/>
          <p:cNvSpPr txBox="1">
            <a:spLocks noChangeArrowheads="1"/>
          </p:cNvSpPr>
          <p:nvPr/>
        </p:nvSpPr>
        <p:spPr bwMode="auto">
          <a:xfrm>
            <a:off x="7356475" y="19647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Beam</a:t>
            </a:r>
          </a:p>
          <a:p>
            <a:pPr eaLnBrk="0" hangingPunct="0"/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dump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 flipV="1">
            <a:off x="6560045" y="1700282"/>
            <a:ext cx="250330" cy="17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rot="10800000" flipV="1">
            <a:off x="7150101" y="28908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rot="10800000" flipV="1">
            <a:off x="2870201" y="11255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Rounded Rectangle 227"/>
          <p:cNvSpPr/>
          <p:nvPr/>
        </p:nvSpPr>
        <p:spPr>
          <a:xfrm rot="18000000">
            <a:off x="1829936" y="2419677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 Box 19"/>
          <p:cNvSpPr txBox="1">
            <a:spLocks noChangeArrowheads="1"/>
          </p:cNvSpPr>
          <p:nvPr/>
        </p:nvSpPr>
        <p:spPr bwMode="auto">
          <a:xfrm rot="18000000">
            <a:off x="2060574" y="2302272"/>
            <a:ext cx="111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Coherent </a:t>
            </a:r>
          </a:p>
          <a:p>
            <a:pPr eaLnBrk="0" hangingPunct="0"/>
            <a:r>
              <a:rPr lang="en-US" sz="1400" i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e</a:t>
            </a:r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-cooler</a:t>
            </a:r>
            <a:endParaRPr lang="en-US" sz="1400" i="0" dirty="0">
              <a:solidFill>
                <a:schemeClr val="accent5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231" name="Rectangle 3"/>
          <p:cNvSpPr>
            <a:spLocks noChangeArrowheads="1"/>
          </p:cNvSpPr>
          <p:nvPr/>
        </p:nvSpPr>
        <p:spPr bwMode="auto">
          <a:xfrm>
            <a:off x="190500" y="1250950"/>
            <a:ext cx="16383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6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Up-grade:</a:t>
            </a:r>
          </a:p>
          <a:p>
            <a:pPr algn="ctr" eaLnBrk="0" hangingPunct="0"/>
            <a:r>
              <a:rPr lang="en-GB" sz="16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New LHC-class SC magnets </a:t>
            </a:r>
          </a:p>
          <a:p>
            <a:pPr algn="ctr"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GB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GB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Blue ring</a:t>
            </a:r>
            <a:endParaRPr lang="en-GB" sz="2000" i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65" name="Group 6"/>
          <p:cNvGrpSpPr>
            <a:grpSpLocks noChangeAspect="1"/>
          </p:cNvGrpSpPr>
          <p:nvPr/>
        </p:nvGrpSpPr>
        <p:grpSpPr bwMode="auto">
          <a:xfrm>
            <a:off x="7409731" y="3089299"/>
            <a:ext cx="1609240" cy="2239328"/>
            <a:chOff x="3621" y="456"/>
            <a:chExt cx="1982" cy="2756"/>
          </a:xfrm>
        </p:grpSpPr>
        <p:grpSp>
          <p:nvGrpSpPr>
            <p:cNvPr id="66" name="Group 7"/>
            <p:cNvGrpSpPr>
              <a:grpSpLocks noChangeAspect="1"/>
            </p:cNvGrpSpPr>
            <p:nvPr/>
          </p:nvGrpSpPr>
          <p:grpSpPr bwMode="auto">
            <a:xfrm>
              <a:off x="4955" y="457"/>
              <a:ext cx="644" cy="988"/>
              <a:chOff x="768" y="236"/>
              <a:chExt cx="644" cy="988"/>
            </a:xfrm>
          </p:grpSpPr>
          <p:grpSp>
            <p:nvGrpSpPr>
              <p:cNvPr id="67" name="Group 8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68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05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6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7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69" name="Group 13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02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3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4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84" name="Line 17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5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6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7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34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88" name="Freeform 21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9" name="Freeform 22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70" name="Group 23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97" name="Freeform 2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8" name="Freeform 2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9" name="Freeform 2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1" name="Group 27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94" name="Freeform 28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5" name="Freeform 29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6" name="Freeform 30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92" name="Line 31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3" name="Line 32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72" name="Group 33"/>
            <p:cNvGrpSpPr>
              <a:grpSpLocks noChangeAspect="1"/>
            </p:cNvGrpSpPr>
            <p:nvPr/>
          </p:nvGrpSpPr>
          <p:grpSpPr bwMode="auto">
            <a:xfrm>
              <a:off x="4951" y="1044"/>
              <a:ext cx="652" cy="988"/>
              <a:chOff x="768" y="236"/>
              <a:chExt cx="652" cy="988"/>
            </a:xfrm>
          </p:grpSpPr>
          <p:grpSp>
            <p:nvGrpSpPr>
              <p:cNvPr id="73" name="Group 34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74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80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1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2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5" name="Group 39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77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8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9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59" name="Line 43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0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1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2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63" name="Freeform 47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4" name="Freeform 48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76" name="Group 49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72" name="Freeform 5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3" name="Freeform 5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4" name="Freeform 5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7" name="Group 53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69" name="Freeform 5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0" name="Freeform 5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1" name="Freeform 5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67" name="Line 57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8" name="Line 58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78" name="Group 59"/>
            <p:cNvGrpSpPr>
              <a:grpSpLocks noChangeAspect="1"/>
            </p:cNvGrpSpPr>
            <p:nvPr/>
          </p:nvGrpSpPr>
          <p:grpSpPr bwMode="auto">
            <a:xfrm>
              <a:off x="4948" y="1634"/>
              <a:ext cx="652" cy="988"/>
              <a:chOff x="768" y="236"/>
              <a:chExt cx="652" cy="988"/>
            </a:xfrm>
          </p:grpSpPr>
          <p:grpSp>
            <p:nvGrpSpPr>
              <p:cNvPr id="79" name="Group 60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80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55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6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7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81" name="Group 65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52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3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4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30" name="Line 69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1" name="Line 70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2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3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34" name="Freeform 73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5" name="Freeform 74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82" name="Group 75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47" name="Freeform 7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8" name="Freeform 7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9" name="Freeform 7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85" name="Group 79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44" name="Freeform 8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5" name="Freeform 8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6" name="Freeform 8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42" name="Line 83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3" name="Line 84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 bwMode="auto">
            <a:xfrm>
              <a:off x="4942" y="2222"/>
              <a:ext cx="652" cy="988"/>
              <a:chOff x="768" y="236"/>
              <a:chExt cx="652" cy="988"/>
            </a:xfrm>
          </p:grpSpPr>
          <p:grpSp>
            <p:nvGrpSpPr>
              <p:cNvPr id="87" name="Group 86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88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2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89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29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7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56" name="Line 95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57" name="Line 96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58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59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6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260" name="Freeform 99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61" name="Freeform 100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90" name="Group 101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274" name="Freeform 102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5" name="Freeform 103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6" name="Freeform 104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91" name="Group 105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266" name="Freeform 10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8" name="Freeform 10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1" name="Freeform 10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64" name="Line 109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65" name="Line 110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7" name="Freeform 111"/>
            <p:cNvSpPr>
              <a:spLocks noChangeAspect="1"/>
            </p:cNvSpPr>
            <p:nvPr/>
          </p:nvSpPr>
          <p:spPr bwMode="auto">
            <a:xfrm>
              <a:off x="3837" y="476"/>
              <a:ext cx="1128" cy="2720"/>
            </a:xfrm>
            <a:custGeom>
              <a:avLst/>
              <a:gdLst>
                <a:gd name="T0" fmla="*/ 1128 w 1128"/>
                <a:gd name="T1" fmla="*/ 0 h 2720"/>
                <a:gd name="T2" fmla="*/ 0 w 1128"/>
                <a:gd name="T3" fmla="*/ 380 h 2720"/>
                <a:gd name="T4" fmla="*/ 0 w 1128"/>
                <a:gd name="T5" fmla="*/ 2328 h 2720"/>
                <a:gd name="T6" fmla="*/ 1108 w 1128"/>
                <a:gd name="T7" fmla="*/ 2720 h 2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2720"/>
                <a:gd name="T14" fmla="*/ 1128 w 1128"/>
                <a:gd name="T15" fmla="*/ 2720 h 2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2720">
                  <a:moveTo>
                    <a:pt x="1128" y="0"/>
                  </a:moveTo>
                  <a:lnTo>
                    <a:pt x="0" y="380"/>
                  </a:lnTo>
                  <a:lnTo>
                    <a:pt x="0" y="2328"/>
                  </a:lnTo>
                  <a:lnTo>
                    <a:pt x="1108" y="272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38" name="Line 112"/>
            <p:cNvSpPr>
              <a:spLocks noChangeShapeType="1"/>
            </p:cNvSpPr>
            <p:nvPr/>
          </p:nvSpPr>
          <p:spPr bwMode="auto">
            <a:xfrm flipV="1">
              <a:off x="4729" y="271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39" name="Text Box 113"/>
            <p:cNvSpPr txBox="1">
              <a:spLocks noChangeAspect="1" noChangeArrowheads="1"/>
            </p:cNvSpPr>
            <p:nvPr/>
          </p:nvSpPr>
          <p:spPr bwMode="auto">
            <a:xfrm>
              <a:off x="4112" y="828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20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0" name="Line 114"/>
            <p:cNvSpPr>
              <a:spLocks noChangeShapeType="1"/>
            </p:cNvSpPr>
            <p:nvPr/>
          </p:nvSpPr>
          <p:spPr bwMode="auto">
            <a:xfrm flipV="1">
              <a:off x="4717" y="212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1" name="Line 115"/>
            <p:cNvSpPr>
              <a:spLocks noChangeShapeType="1"/>
            </p:cNvSpPr>
            <p:nvPr/>
          </p:nvSpPr>
          <p:spPr bwMode="auto">
            <a:xfrm flipV="1">
              <a:off x="4705" y="153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2" name="Line 116"/>
            <p:cNvSpPr>
              <a:spLocks noChangeShapeType="1"/>
            </p:cNvSpPr>
            <p:nvPr/>
          </p:nvSpPr>
          <p:spPr bwMode="auto">
            <a:xfrm flipV="1">
              <a:off x="4717" y="94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3" name="Text Box 117"/>
            <p:cNvSpPr txBox="1">
              <a:spLocks noChangeAspect="1" noChangeArrowheads="1"/>
            </p:cNvSpPr>
            <p:nvPr/>
          </p:nvSpPr>
          <p:spPr bwMode="auto">
            <a:xfrm>
              <a:off x="4105" y="127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16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4" name="Text Box 118"/>
            <p:cNvSpPr txBox="1">
              <a:spLocks noChangeAspect="1" noChangeArrowheads="1"/>
            </p:cNvSpPr>
            <p:nvPr/>
          </p:nvSpPr>
          <p:spPr bwMode="auto">
            <a:xfrm>
              <a:off x="4168" y="1863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12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5" name="Text Box 119"/>
            <p:cNvSpPr txBox="1">
              <a:spLocks noChangeAspect="1" noChangeArrowheads="1"/>
            </p:cNvSpPr>
            <p:nvPr/>
          </p:nvSpPr>
          <p:spPr bwMode="auto">
            <a:xfrm>
              <a:off x="4121" y="238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8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6" name="Text Box 120"/>
            <p:cNvSpPr txBox="1">
              <a:spLocks noChangeAspect="1" noChangeArrowheads="1"/>
            </p:cNvSpPr>
            <p:nvPr/>
          </p:nvSpPr>
          <p:spPr bwMode="auto">
            <a:xfrm rot="16200000">
              <a:off x="3125" y="1659"/>
              <a:ext cx="186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Common vacuum chamber</a:t>
              </a:r>
            </a:p>
          </p:txBody>
        </p:sp>
        <p:sp>
          <p:nvSpPr>
            <p:cNvPr id="247" name="AutoShape 121" descr="Wide downward diagonal"/>
            <p:cNvSpPr>
              <a:spLocks noChangeAspect="1" noChangeArrowheads="1"/>
            </p:cNvSpPr>
            <p:nvPr/>
          </p:nvSpPr>
          <p:spPr bwMode="auto">
            <a:xfrm>
              <a:off x="3817" y="281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8" name="AutoShape 122" descr="Wide downward diagonal"/>
            <p:cNvSpPr>
              <a:spLocks noChangeAspect="1" noChangeArrowheads="1"/>
            </p:cNvSpPr>
            <p:nvPr/>
          </p:nvSpPr>
          <p:spPr bwMode="auto">
            <a:xfrm flipV="1">
              <a:off x="3817" y="45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9" name="Freeform 123" descr="Wide upward diagonal"/>
            <p:cNvSpPr>
              <a:spLocks noChangeAspect="1"/>
            </p:cNvSpPr>
            <p:nvPr/>
          </p:nvSpPr>
          <p:spPr bwMode="auto">
            <a:xfrm>
              <a:off x="4713" y="2744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0" name="Freeform 124" descr="Wide upward diagonal"/>
            <p:cNvSpPr>
              <a:spLocks noChangeAspect="1"/>
            </p:cNvSpPr>
            <p:nvPr/>
          </p:nvSpPr>
          <p:spPr bwMode="auto">
            <a:xfrm flipV="1">
              <a:off x="4733" y="488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1" name="Rectangle 125" descr="Wide downward diagonal"/>
            <p:cNvSpPr>
              <a:spLocks noChangeAspect="1" noChangeArrowheads="1"/>
            </p:cNvSpPr>
            <p:nvPr/>
          </p:nvSpPr>
          <p:spPr bwMode="auto">
            <a:xfrm>
              <a:off x="3621" y="456"/>
              <a:ext cx="208" cy="275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2" name="AutoShape 126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805" y="988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3" name="AutoShape 127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93" y="1576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4" name="AutoShape 128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89" y="2164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</p:grpSp>
      <p:sp>
        <p:nvSpPr>
          <p:cNvPr id="328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36" name="Line 184"/>
          <p:cNvSpPr>
            <a:spLocks noChangeShapeType="1"/>
          </p:cNvSpPr>
          <p:nvPr/>
        </p:nvSpPr>
        <p:spPr bwMode="auto">
          <a:xfrm rot="18000000" flipV="1">
            <a:off x="1605515" y="2380682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341" name="Group 468"/>
          <p:cNvGrpSpPr/>
          <p:nvPr/>
        </p:nvGrpSpPr>
        <p:grpSpPr>
          <a:xfrm rot="18000000">
            <a:off x="1561678" y="2334790"/>
            <a:ext cx="1097280" cy="83310"/>
            <a:chOff x="3821430" y="997055"/>
            <a:chExt cx="1097280" cy="83310"/>
          </a:xfrm>
        </p:grpSpPr>
        <p:sp>
          <p:nvSpPr>
            <p:cNvPr id="350" name="Line 184"/>
            <p:cNvSpPr>
              <a:spLocks noChangeShapeType="1"/>
            </p:cNvSpPr>
            <p:nvPr/>
          </p:nvSpPr>
          <p:spPr bwMode="auto">
            <a:xfrm flipV="1">
              <a:off x="3821430" y="1044007"/>
              <a:ext cx="109728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51" name="Group 124"/>
            <p:cNvGrpSpPr>
              <a:grpSpLocks noChangeAspect="1"/>
            </p:cNvGrpSpPr>
            <p:nvPr/>
          </p:nvGrpSpPr>
          <p:grpSpPr>
            <a:xfrm>
              <a:off x="3969372" y="1000230"/>
              <a:ext cx="371073" cy="80135"/>
              <a:chOff x="793445" y="1742833"/>
              <a:chExt cx="742144" cy="160269"/>
            </a:xfrm>
          </p:grpSpPr>
          <p:grpSp>
            <p:nvGrpSpPr>
              <p:cNvPr id="419" name="Group 102"/>
              <p:cNvGrpSpPr/>
              <p:nvPr/>
            </p:nvGrpSpPr>
            <p:grpSpPr>
              <a:xfrm>
                <a:off x="1345313" y="1742833"/>
                <a:ext cx="190276" cy="155817"/>
                <a:chOff x="1348913" y="1142862"/>
                <a:chExt cx="190276" cy="155817"/>
              </a:xfrm>
            </p:grpSpPr>
            <p:sp>
              <p:nvSpPr>
                <p:cNvPr id="43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7" name="Oval 11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420" name="Group 103"/>
              <p:cNvGrpSpPr/>
              <p:nvPr/>
            </p:nvGrpSpPr>
            <p:grpSpPr>
              <a:xfrm>
                <a:off x="1161387" y="1744317"/>
                <a:ext cx="190276" cy="155817"/>
                <a:chOff x="1348913" y="1142862"/>
                <a:chExt cx="190276" cy="155817"/>
              </a:xfrm>
            </p:grpSpPr>
            <p:sp>
              <p:nvSpPr>
                <p:cNvPr id="431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2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3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4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421" name="Group 108"/>
              <p:cNvGrpSpPr/>
              <p:nvPr/>
            </p:nvGrpSpPr>
            <p:grpSpPr>
              <a:xfrm>
                <a:off x="977461" y="1745801"/>
                <a:ext cx="190276" cy="155817"/>
                <a:chOff x="1348913" y="1142862"/>
                <a:chExt cx="190276" cy="155817"/>
              </a:xfrm>
            </p:grpSpPr>
            <p:sp>
              <p:nvSpPr>
                <p:cNvPr id="427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8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9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30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422" name="Group 118"/>
              <p:cNvGrpSpPr/>
              <p:nvPr/>
            </p:nvGrpSpPr>
            <p:grpSpPr>
              <a:xfrm>
                <a:off x="793445" y="1747284"/>
                <a:ext cx="190276" cy="155818"/>
                <a:chOff x="1348913" y="1142861"/>
                <a:chExt cx="190276" cy="155818"/>
              </a:xfrm>
            </p:grpSpPr>
            <p:sp>
              <p:nvSpPr>
                <p:cNvPr id="423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4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1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5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26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</p:grpSp>
        <p:grpSp>
          <p:nvGrpSpPr>
            <p:cNvPr id="358" name="Group 124"/>
            <p:cNvGrpSpPr>
              <a:grpSpLocks noChangeAspect="1"/>
            </p:cNvGrpSpPr>
            <p:nvPr/>
          </p:nvGrpSpPr>
          <p:grpSpPr>
            <a:xfrm>
              <a:off x="4384675" y="997075"/>
              <a:ext cx="371073" cy="80137"/>
              <a:chOff x="793445" y="1742833"/>
              <a:chExt cx="742144" cy="160269"/>
            </a:xfrm>
          </p:grpSpPr>
          <p:grpSp>
            <p:nvGrpSpPr>
              <p:cNvPr id="365" name="Group 102"/>
              <p:cNvGrpSpPr/>
              <p:nvPr/>
            </p:nvGrpSpPr>
            <p:grpSpPr>
              <a:xfrm>
                <a:off x="1345313" y="1742833"/>
                <a:ext cx="190276" cy="155817"/>
                <a:chOff x="1348913" y="1142862"/>
                <a:chExt cx="190276" cy="155817"/>
              </a:xfrm>
            </p:grpSpPr>
            <p:sp>
              <p:nvSpPr>
                <p:cNvPr id="4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7" name="Oval 11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366" name="Group 103"/>
              <p:cNvGrpSpPr/>
              <p:nvPr/>
            </p:nvGrpSpPr>
            <p:grpSpPr>
              <a:xfrm>
                <a:off x="1161387" y="1744317"/>
                <a:ext cx="190277" cy="155818"/>
                <a:chOff x="1348913" y="1142862"/>
                <a:chExt cx="190277" cy="155818"/>
              </a:xfrm>
            </p:grpSpPr>
            <p:sp>
              <p:nvSpPr>
                <p:cNvPr id="411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3"/>
                  <a:ext cx="53998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2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3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4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375" name="Group 108"/>
              <p:cNvGrpSpPr/>
              <p:nvPr/>
            </p:nvGrpSpPr>
            <p:grpSpPr>
              <a:xfrm>
                <a:off x="977461" y="1745801"/>
                <a:ext cx="190276" cy="155817"/>
                <a:chOff x="1348913" y="1142862"/>
                <a:chExt cx="190276" cy="155817"/>
              </a:xfrm>
            </p:grpSpPr>
            <p:sp>
              <p:nvSpPr>
                <p:cNvPr id="401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08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09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10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grpSp>
            <p:nvGrpSpPr>
              <p:cNvPr id="376" name="Group 118"/>
              <p:cNvGrpSpPr/>
              <p:nvPr/>
            </p:nvGrpSpPr>
            <p:grpSpPr>
              <a:xfrm>
                <a:off x="793445" y="1747285"/>
                <a:ext cx="190276" cy="155817"/>
                <a:chOff x="1348913" y="1142862"/>
                <a:chExt cx="190276" cy="155817"/>
              </a:xfrm>
            </p:grpSpPr>
            <p:sp>
              <p:nvSpPr>
                <p:cNvPr id="383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90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91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400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</p:grpSp>
      </p:grpSp>
      <p:sp>
        <p:nvSpPr>
          <p:cNvPr id="439" name="Rectangle 43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2049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AutoShape 2"/>
          <p:cNvSpPr>
            <a:spLocks noChangeArrowheads="1"/>
          </p:cNvSpPr>
          <p:nvPr/>
        </p:nvSpPr>
        <p:spPr bwMode="auto">
          <a:xfrm>
            <a:off x="65532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3" name="AutoShape 3"/>
          <p:cNvSpPr>
            <a:spLocks noChangeArrowheads="1"/>
          </p:cNvSpPr>
          <p:nvPr/>
        </p:nvSpPr>
        <p:spPr bwMode="auto">
          <a:xfrm>
            <a:off x="68580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4" name="AutoShape 4"/>
          <p:cNvSpPr>
            <a:spLocks noChangeArrowheads="1"/>
          </p:cNvSpPr>
          <p:nvPr/>
        </p:nvSpPr>
        <p:spPr bwMode="auto">
          <a:xfrm>
            <a:off x="63246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61722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 rot="19792957">
            <a:off x="4982849" y="4395255"/>
            <a:ext cx="3200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Comic Sans MS"/>
                <a:cs typeface="Comic Sans MS"/>
              </a:rPr>
              <a:t>Price will be in the precision</a:t>
            </a:r>
          </a:p>
          <a:p>
            <a:r>
              <a:rPr lang="en-US" sz="2800" dirty="0">
                <a:solidFill>
                  <a:srgbClr val="000099"/>
                </a:solidFill>
                <a:latin typeface="Comic Sans MS"/>
                <a:cs typeface="Comic Sans MS"/>
              </a:rPr>
              <a:t> not in the size</a:t>
            </a:r>
          </a:p>
        </p:txBody>
      </p:sp>
      <p:sp>
        <p:nvSpPr>
          <p:cNvPr id="261127" name="AutoShape 7"/>
          <p:cNvSpPr>
            <a:spLocks noChangeArrowheads="1"/>
          </p:cNvSpPr>
          <p:nvPr/>
        </p:nvSpPr>
        <p:spPr bwMode="auto">
          <a:xfrm>
            <a:off x="76200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8" name="AutoShape 8"/>
          <p:cNvSpPr>
            <a:spLocks noChangeArrowheads="1"/>
          </p:cNvSpPr>
          <p:nvPr/>
        </p:nvSpPr>
        <p:spPr bwMode="auto">
          <a:xfrm>
            <a:off x="79248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9" name="AutoShape 9"/>
          <p:cNvSpPr>
            <a:spLocks noChangeArrowheads="1"/>
          </p:cNvSpPr>
          <p:nvPr/>
        </p:nvSpPr>
        <p:spPr bwMode="auto">
          <a:xfrm>
            <a:off x="73914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72390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1" name="AutoShape 11"/>
          <p:cNvSpPr>
            <a:spLocks noChangeArrowheads="1"/>
          </p:cNvSpPr>
          <p:nvPr/>
        </p:nvSpPr>
        <p:spPr bwMode="auto">
          <a:xfrm>
            <a:off x="45720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2" name="AutoShape 12"/>
          <p:cNvSpPr>
            <a:spLocks noChangeArrowheads="1"/>
          </p:cNvSpPr>
          <p:nvPr/>
        </p:nvSpPr>
        <p:spPr bwMode="auto">
          <a:xfrm>
            <a:off x="48768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3" name="AutoShape 13"/>
          <p:cNvSpPr>
            <a:spLocks noChangeArrowheads="1"/>
          </p:cNvSpPr>
          <p:nvPr/>
        </p:nvSpPr>
        <p:spPr bwMode="auto">
          <a:xfrm>
            <a:off x="43434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4" name="Rectangle 14"/>
          <p:cNvSpPr>
            <a:spLocks noChangeArrowheads="1"/>
          </p:cNvSpPr>
          <p:nvPr/>
        </p:nvSpPr>
        <p:spPr bwMode="auto">
          <a:xfrm>
            <a:off x="41910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5" name="AutoShape 15"/>
          <p:cNvSpPr>
            <a:spLocks noChangeArrowheads="1"/>
          </p:cNvSpPr>
          <p:nvPr/>
        </p:nvSpPr>
        <p:spPr bwMode="auto">
          <a:xfrm>
            <a:off x="56388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6" name="AutoShape 16"/>
          <p:cNvSpPr>
            <a:spLocks noChangeArrowheads="1"/>
          </p:cNvSpPr>
          <p:nvPr/>
        </p:nvSpPr>
        <p:spPr bwMode="auto">
          <a:xfrm>
            <a:off x="59436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7" name="AutoShape 17"/>
          <p:cNvSpPr>
            <a:spLocks noChangeArrowheads="1"/>
          </p:cNvSpPr>
          <p:nvPr/>
        </p:nvSpPr>
        <p:spPr bwMode="auto">
          <a:xfrm>
            <a:off x="54102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52578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39" name="AutoShape 19"/>
          <p:cNvSpPr>
            <a:spLocks noChangeArrowheads="1"/>
          </p:cNvSpPr>
          <p:nvPr/>
        </p:nvSpPr>
        <p:spPr bwMode="auto">
          <a:xfrm>
            <a:off x="25146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0" name="AutoShape 20"/>
          <p:cNvSpPr>
            <a:spLocks noChangeArrowheads="1"/>
          </p:cNvSpPr>
          <p:nvPr/>
        </p:nvSpPr>
        <p:spPr bwMode="auto">
          <a:xfrm>
            <a:off x="28194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1" name="AutoShape 21"/>
          <p:cNvSpPr>
            <a:spLocks noChangeArrowheads="1"/>
          </p:cNvSpPr>
          <p:nvPr/>
        </p:nvSpPr>
        <p:spPr bwMode="auto">
          <a:xfrm>
            <a:off x="22860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2" name="Rectangle 22"/>
          <p:cNvSpPr>
            <a:spLocks noChangeArrowheads="1"/>
          </p:cNvSpPr>
          <p:nvPr/>
        </p:nvSpPr>
        <p:spPr bwMode="auto">
          <a:xfrm>
            <a:off x="21336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3" name="AutoShape 23"/>
          <p:cNvSpPr>
            <a:spLocks noChangeArrowheads="1"/>
          </p:cNvSpPr>
          <p:nvPr/>
        </p:nvSpPr>
        <p:spPr bwMode="auto">
          <a:xfrm>
            <a:off x="35814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4" name="AutoShape 24"/>
          <p:cNvSpPr>
            <a:spLocks noChangeArrowheads="1"/>
          </p:cNvSpPr>
          <p:nvPr/>
        </p:nvSpPr>
        <p:spPr bwMode="auto">
          <a:xfrm>
            <a:off x="38862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5" name="AutoShape 25"/>
          <p:cNvSpPr>
            <a:spLocks noChangeArrowheads="1"/>
          </p:cNvSpPr>
          <p:nvPr/>
        </p:nvSpPr>
        <p:spPr bwMode="auto">
          <a:xfrm>
            <a:off x="33528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6" name="Rectangle 26"/>
          <p:cNvSpPr>
            <a:spLocks noChangeArrowheads="1"/>
          </p:cNvSpPr>
          <p:nvPr/>
        </p:nvSpPr>
        <p:spPr bwMode="auto">
          <a:xfrm>
            <a:off x="32004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7" name="AutoShape 27"/>
          <p:cNvSpPr>
            <a:spLocks noChangeArrowheads="1"/>
          </p:cNvSpPr>
          <p:nvPr/>
        </p:nvSpPr>
        <p:spPr bwMode="auto">
          <a:xfrm>
            <a:off x="5334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8" name="AutoShape 28"/>
          <p:cNvSpPr>
            <a:spLocks noChangeArrowheads="1"/>
          </p:cNvSpPr>
          <p:nvPr/>
        </p:nvSpPr>
        <p:spPr bwMode="auto">
          <a:xfrm>
            <a:off x="8382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49" name="AutoShape 29"/>
          <p:cNvSpPr>
            <a:spLocks noChangeArrowheads="1"/>
          </p:cNvSpPr>
          <p:nvPr/>
        </p:nvSpPr>
        <p:spPr bwMode="auto">
          <a:xfrm>
            <a:off x="3048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0" name="Rectangle 30"/>
          <p:cNvSpPr>
            <a:spLocks noChangeArrowheads="1"/>
          </p:cNvSpPr>
          <p:nvPr/>
        </p:nvSpPr>
        <p:spPr bwMode="auto">
          <a:xfrm>
            <a:off x="1524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1" name="AutoShape 31"/>
          <p:cNvSpPr>
            <a:spLocks noChangeArrowheads="1"/>
          </p:cNvSpPr>
          <p:nvPr/>
        </p:nvSpPr>
        <p:spPr bwMode="auto">
          <a:xfrm>
            <a:off x="16002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2" name="AutoShape 32"/>
          <p:cNvSpPr>
            <a:spLocks noChangeArrowheads="1"/>
          </p:cNvSpPr>
          <p:nvPr/>
        </p:nvSpPr>
        <p:spPr bwMode="auto">
          <a:xfrm>
            <a:off x="19050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3" name="AutoShape 33"/>
          <p:cNvSpPr>
            <a:spLocks noChangeArrowheads="1"/>
          </p:cNvSpPr>
          <p:nvPr/>
        </p:nvSpPr>
        <p:spPr bwMode="auto">
          <a:xfrm>
            <a:off x="13716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4" name="Rectangle 34"/>
          <p:cNvSpPr>
            <a:spLocks noChangeArrowheads="1"/>
          </p:cNvSpPr>
          <p:nvPr/>
        </p:nvSpPr>
        <p:spPr bwMode="auto">
          <a:xfrm>
            <a:off x="12192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61155" name="Object 35"/>
          <p:cNvGraphicFramePr>
            <a:graphicFrameLocks noChangeAspect="1"/>
          </p:cNvGraphicFramePr>
          <p:nvPr/>
        </p:nvGraphicFramePr>
        <p:xfrm>
          <a:off x="1524000" y="990600"/>
          <a:ext cx="4818063" cy="5181600"/>
        </p:xfrm>
        <a:graphic>
          <a:graphicData uri="http://schemas.openxmlformats.org/presentationml/2006/ole">
            <p:oleObj spid="_x0000_s262146" r:id="rId3" imgW="3035300" imgH="3263900" progId="">
              <p:embed/>
            </p:oleObj>
          </a:graphicData>
        </a:graphic>
      </p:graphicFrame>
      <p:sp>
        <p:nvSpPr>
          <p:cNvPr id="261156" name="AutoShape 36"/>
          <p:cNvSpPr>
            <a:spLocks noChangeArrowheads="1"/>
          </p:cNvSpPr>
          <p:nvPr/>
        </p:nvSpPr>
        <p:spPr bwMode="auto">
          <a:xfrm>
            <a:off x="8458200" y="26670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7" name="AutoShape 37"/>
          <p:cNvSpPr>
            <a:spLocks noChangeArrowheads="1"/>
          </p:cNvSpPr>
          <p:nvPr/>
        </p:nvSpPr>
        <p:spPr bwMode="auto">
          <a:xfrm>
            <a:off x="87630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8" name="AutoShape 38"/>
          <p:cNvSpPr>
            <a:spLocks noChangeArrowheads="1"/>
          </p:cNvSpPr>
          <p:nvPr/>
        </p:nvSpPr>
        <p:spPr bwMode="auto">
          <a:xfrm>
            <a:off x="8229600" y="2667000"/>
            <a:ext cx="152400" cy="22860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59" name="Rectangle 39"/>
          <p:cNvSpPr>
            <a:spLocks noChangeArrowheads="1"/>
          </p:cNvSpPr>
          <p:nvPr/>
        </p:nvSpPr>
        <p:spPr bwMode="auto">
          <a:xfrm>
            <a:off x="8077200" y="2743200"/>
            <a:ext cx="1066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60" name="Oval 40"/>
          <p:cNvSpPr>
            <a:spLocks noChangeArrowheads="1"/>
          </p:cNvSpPr>
          <p:nvPr/>
        </p:nvSpPr>
        <p:spPr bwMode="auto">
          <a:xfrm rot="-1882380">
            <a:off x="4353252" y="3848100"/>
            <a:ext cx="4419600" cy="26670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5" descr="IMG_00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81079">
            <a:off x="5695921" y="3200400"/>
            <a:ext cx="1771677" cy="50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2819400" y="0"/>
            <a:ext cx="3759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eRHIC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42900" y="0"/>
            <a:ext cx="8915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ELIC – EIC at TJNAF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74700"/>
            <a:ext cx="85344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	A. </a:t>
            </a:r>
            <a:r>
              <a:rPr lang="en-US" sz="1600" dirty="0" err="1" smtClean="0">
                <a:solidFill>
                  <a:srgbClr val="0000FF"/>
                </a:solidFill>
              </a:rPr>
              <a:t>Afanasev</a:t>
            </a:r>
            <a:r>
              <a:rPr lang="en-US" sz="1600" dirty="0" smtClean="0">
                <a:solidFill>
                  <a:srgbClr val="0000FF"/>
                </a:solidFill>
              </a:rPr>
              <a:t>, A. </a:t>
            </a:r>
            <a:r>
              <a:rPr lang="en-US" sz="1600" dirty="0" err="1" smtClean="0">
                <a:solidFill>
                  <a:srgbClr val="0000FF"/>
                </a:solidFill>
              </a:rPr>
              <a:t>Bogacz</a:t>
            </a:r>
            <a:r>
              <a:rPr lang="en-US" sz="1600" dirty="0" smtClean="0">
                <a:solidFill>
                  <a:srgbClr val="0000FF"/>
                </a:solidFill>
              </a:rPr>
              <a:t>, P. </a:t>
            </a:r>
            <a:r>
              <a:rPr lang="en-US" sz="1600" dirty="0" err="1" smtClean="0">
                <a:solidFill>
                  <a:srgbClr val="0000FF"/>
                </a:solidFill>
              </a:rPr>
              <a:t>Brindza</a:t>
            </a:r>
            <a:r>
              <a:rPr lang="en-US" sz="1600" dirty="0" smtClean="0">
                <a:solidFill>
                  <a:srgbClr val="0000FF"/>
                </a:solidFill>
              </a:rPr>
              <a:t>, A. </a:t>
            </a:r>
            <a:r>
              <a:rPr lang="en-US" sz="1600" dirty="0" err="1" smtClean="0">
                <a:solidFill>
                  <a:srgbClr val="0000FF"/>
                </a:solidFill>
              </a:rPr>
              <a:t>Bruell</a:t>
            </a:r>
            <a:r>
              <a:rPr lang="en-US" sz="1600" dirty="0" smtClean="0">
                <a:solidFill>
                  <a:srgbClr val="0000FF"/>
                </a:solidFill>
              </a:rPr>
              <a:t>, L. </a:t>
            </a:r>
            <a:r>
              <a:rPr lang="en-US" sz="1600" dirty="0" err="1" smtClean="0">
                <a:solidFill>
                  <a:srgbClr val="0000FF"/>
                </a:solidFill>
              </a:rPr>
              <a:t>Cardman</a:t>
            </a:r>
            <a:r>
              <a:rPr lang="en-US" sz="1600" dirty="0" smtClean="0">
                <a:solidFill>
                  <a:srgbClr val="0000FF"/>
                </a:solidFill>
              </a:rPr>
              <a:t>, Y. Chao, S. </a:t>
            </a:r>
            <a:r>
              <a:rPr lang="en-US" sz="1600" dirty="0" err="1" smtClean="0">
                <a:solidFill>
                  <a:srgbClr val="0000FF"/>
                </a:solidFill>
              </a:rPr>
              <a:t>Chattopadhyay</a:t>
            </a:r>
            <a:r>
              <a:rPr lang="en-US" sz="1600" dirty="0" smtClean="0">
                <a:solidFill>
                  <a:srgbClr val="0000FF"/>
                </a:solidFill>
              </a:rPr>
              <a:t>, E. </a:t>
            </a:r>
            <a:r>
              <a:rPr lang="en-US" sz="1600" dirty="0" err="1" smtClean="0">
                <a:solidFill>
                  <a:srgbClr val="0000FF"/>
                </a:solidFill>
              </a:rPr>
              <a:t>Chudakov</a:t>
            </a:r>
            <a:r>
              <a:rPr lang="en-US" sz="1600" dirty="0" smtClean="0">
                <a:solidFill>
                  <a:srgbClr val="0000FF"/>
                </a:solidFill>
              </a:rPr>
              <a:t>, P. </a:t>
            </a:r>
            <a:r>
              <a:rPr lang="en-US" sz="1600" dirty="0" err="1" smtClean="0">
                <a:solidFill>
                  <a:srgbClr val="0000FF"/>
                </a:solidFill>
              </a:rPr>
              <a:t>Degtiarenko</a:t>
            </a:r>
            <a:r>
              <a:rPr lang="en-US" sz="1600" dirty="0" smtClean="0">
                <a:solidFill>
                  <a:srgbClr val="0000FF"/>
                </a:solidFill>
              </a:rPr>
              <a:t>, J. </a:t>
            </a:r>
            <a:r>
              <a:rPr lang="en-US" sz="1600" dirty="0" err="1" smtClean="0">
                <a:solidFill>
                  <a:srgbClr val="0000FF"/>
                </a:solidFill>
              </a:rPr>
              <a:t>Delayen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Ya</a:t>
            </a:r>
            <a:r>
              <a:rPr lang="en-US" sz="1600" dirty="0" smtClean="0">
                <a:solidFill>
                  <a:srgbClr val="0000FF"/>
                </a:solidFill>
              </a:rPr>
              <a:t>. </a:t>
            </a:r>
            <a:r>
              <a:rPr lang="en-US" sz="1600" dirty="0" err="1" smtClean="0">
                <a:solidFill>
                  <a:srgbClr val="0000FF"/>
                </a:solidFill>
              </a:rPr>
              <a:t>Derbenev</a:t>
            </a:r>
            <a:r>
              <a:rPr lang="en-US" sz="1600" dirty="0" smtClean="0">
                <a:solidFill>
                  <a:srgbClr val="0000FF"/>
                </a:solidFill>
              </a:rPr>
              <a:t>, R. </a:t>
            </a:r>
            <a:r>
              <a:rPr lang="en-US" sz="1600" dirty="0" err="1" smtClean="0">
                <a:solidFill>
                  <a:srgbClr val="0000FF"/>
                </a:solidFill>
              </a:rPr>
              <a:t>Ent</a:t>
            </a:r>
            <a:r>
              <a:rPr lang="en-US" sz="1600" dirty="0" smtClean="0">
                <a:solidFill>
                  <a:srgbClr val="0000FF"/>
                </a:solidFill>
              </a:rPr>
              <a:t>, P. Evtushenko, A. </a:t>
            </a:r>
            <a:r>
              <a:rPr lang="en-US" sz="1600" dirty="0" err="1" smtClean="0">
                <a:solidFill>
                  <a:srgbClr val="0000FF"/>
                </a:solidFill>
              </a:rPr>
              <a:t>Freyberger</a:t>
            </a:r>
            <a:r>
              <a:rPr lang="en-US" sz="1600" dirty="0" smtClean="0">
                <a:solidFill>
                  <a:srgbClr val="0000FF"/>
                </a:solidFill>
              </a:rPr>
              <a:t>, D. Gaskell, J. </a:t>
            </a:r>
            <a:r>
              <a:rPr lang="en-US" sz="1600" dirty="0" err="1" smtClean="0">
                <a:solidFill>
                  <a:srgbClr val="0000FF"/>
                </a:solidFill>
              </a:rPr>
              <a:t>Grames</a:t>
            </a:r>
            <a:r>
              <a:rPr lang="en-US" sz="1600" dirty="0" smtClean="0">
                <a:solidFill>
                  <a:srgbClr val="0000FF"/>
                </a:solidFill>
              </a:rPr>
              <a:t>, L. Harwood, A. Hutton, C. Hyde, T. Horn, R. </a:t>
            </a:r>
            <a:r>
              <a:rPr lang="en-US" sz="1600" dirty="0" err="1" smtClean="0">
                <a:solidFill>
                  <a:srgbClr val="0000FF"/>
                </a:solidFill>
              </a:rPr>
              <a:t>Kazimi</a:t>
            </a:r>
            <a:r>
              <a:rPr lang="en-US" sz="1600" dirty="0" smtClean="0">
                <a:solidFill>
                  <a:srgbClr val="0000FF"/>
                </a:solidFill>
              </a:rPr>
              <a:t>, G. A. Krafft, F. Klein, R. Li, L. </a:t>
            </a:r>
            <a:r>
              <a:rPr lang="en-US" sz="1600" dirty="0" err="1" smtClean="0">
                <a:solidFill>
                  <a:srgbClr val="0000FF"/>
                </a:solidFill>
              </a:rPr>
              <a:t>Merminga</a:t>
            </a:r>
            <a:r>
              <a:rPr lang="en-US" sz="1600" dirty="0" smtClean="0">
                <a:solidFill>
                  <a:srgbClr val="0000FF"/>
                </a:solidFill>
              </a:rPr>
              <a:t>, J. </a:t>
            </a:r>
            <a:r>
              <a:rPr lang="en-US" sz="1600" dirty="0" err="1" smtClean="0">
                <a:solidFill>
                  <a:srgbClr val="0000FF"/>
                </a:solidFill>
              </a:rPr>
              <a:t>Musson</a:t>
            </a:r>
            <a:r>
              <a:rPr lang="en-US" sz="1600" dirty="0" smtClean="0">
                <a:solidFill>
                  <a:srgbClr val="0000FF"/>
                </a:solidFill>
              </a:rPr>
              <a:t>, P. </a:t>
            </a:r>
            <a:r>
              <a:rPr lang="en-US" sz="1600" dirty="0" err="1" smtClean="0">
                <a:solidFill>
                  <a:srgbClr val="0000FF"/>
                </a:solidFill>
              </a:rPr>
              <a:t>Nad</a:t>
            </a:r>
            <a:r>
              <a:rPr lang="en-US" sz="16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el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-</a:t>
            </a:r>
            <a:r>
              <a:rPr lang="en-US" sz="16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Turonski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M. </a:t>
            </a:r>
            <a:r>
              <a:rPr lang="en-US" sz="1600" dirty="0" err="1" smtClean="0">
                <a:solidFill>
                  <a:srgbClr val="0000FF"/>
                </a:solidFill>
              </a:rPr>
              <a:t>Poelker</a:t>
            </a:r>
            <a:r>
              <a:rPr lang="en-US" sz="1600" dirty="0" smtClean="0">
                <a:solidFill>
                  <a:srgbClr val="0000FF"/>
                </a:solidFill>
              </a:rPr>
              <a:t>, R. </a:t>
            </a:r>
            <a:r>
              <a:rPr lang="en-US" sz="1600" dirty="0" err="1" smtClean="0">
                <a:solidFill>
                  <a:srgbClr val="0000FF"/>
                </a:solidFill>
              </a:rPr>
              <a:t>Rimmer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Chaivat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Tengsirivattana</a:t>
            </a:r>
            <a:r>
              <a:rPr lang="en-US" sz="1600" dirty="0" smtClean="0">
                <a:solidFill>
                  <a:srgbClr val="0000FF"/>
                </a:solidFill>
              </a:rPr>
              <a:t>, A. Thomas, H. Wang, C. Weiss, B. </a:t>
            </a:r>
            <a:r>
              <a:rPr lang="en-US" sz="1600" dirty="0" err="1" smtClean="0">
                <a:solidFill>
                  <a:srgbClr val="0000FF"/>
                </a:solidFill>
              </a:rPr>
              <a:t>Wojtsekhowski</a:t>
            </a:r>
            <a:r>
              <a:rPr lang="en-US" sz="1600" dirty="0" smtClean="0">
                <a:solidFill>
                  <a:srgbClr val="0000FF"/>
                </a:solidFill>
              </a:rPr>
              <a:t>, B. </a:t>
            </a:r>
            <a:r>
              <a:rPr lang="en-US" sz="1600" dirty="0" err="1" smtClean="0">
                <a:solidFill>
                  <a:srgbClr val="0000FF"/>
                </a:solidFill>
              </a:rPr>
              <a:t>Yunn</a:t>
            </a:r>
            <a:r>
              <a:rPr lang="en-US" sz="1600" dirty="0" smtClean="0">
                <a:solidFill>
                  <a:srgbClr val="0000FF"/>
                </a:solidFill>
              </a:rPr>
              <a:t>, Y. Zhang</a:t>
            </a:r>
            <a:r>
              <a:rPr lang="en-US" sz="1600" dirty="0" smtClean="0"/>
              <a:t> - Jefferson Laboratory Staff and Users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W. Fischer, C. </a:t>
            </a:r>
            <a:r>
              <a:rPr lang="en-US" sz="1600" dirty="0" err="1" smtClean="0">
                <a:solidFill>
                  <a:srgbClr val="0000FF"/>
                </a:solidFill>
              </a:rPr>
              <a:t>Montag</a:t>
            </a:r>
            <a:r>
              <a:rPr lang="en-US" sz="1600" dirty="0" smtClean="0"/>
              <a:t> -  Brookhaven National Laboratory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V. </a:t>
            </a:r>
            <a:r>
              <a:rPr lang="en-US" sz="1600" dirty="0" err="1" smtClean="0">
                <a:solidFill>
                  <a:srgbClr val="0000FF"/>
                </a:solidFill>
              </a:rPr>
              <a:t>Danilov</a:t>
            </a:r>
            <a:r>
              <a:rPr lang="en-US" sz="1600" dirty="0" smtClean="0"/>
              <a:t> - Oak Ridge National Laboratory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V. </a:t>
            </a:r>
            <a:r>
              <a:rPr lang="en-US" sz="1600" dirty="0" err="1" smtClean="0">
                <a:solidFill>
                  <a:srgbClr val="0000FF"/>
                </a:solidFill>
              </a:rPr>
              <a:t>Dudnikov</a:t>
            </a:r>
            <a:r>
              <a:rPr lang="en-US" sz="1600" dirty="0" smtClean="0"/>
              <a:t> - Brookhaven Technology Group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P. </a:t>
            </a:r>
            <a:r>
              <a:rPr lang="en-US" sz="1600" dirty="0" err="1" smtClean="0">
                <a:solidFill>
                  <a:srgbClr val="0000FF"/>
                </a:solidFill>
              </a:rPr>
              <a:t>Ostroumov</a:t>
            </a:r>
            <a:r>
              <a:rPr lang="en-US" sz="1600" dirty="0" smtClean="0"/>
              <a:t> - Argonne National Laboratory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V. </a:t>
            </a:r>
            <a:r>
              <a:rPr lang="en-US" sz="1600" dirty="0" err="1" smtClean="0">
                <a:solidFill>
                  <a:srgbClr val="0000FF"/>
                </a:solidFill>
              </a:rPr>
              <a:t>Derenchuk</a:t>
            </a:r>
            <a:r>
              <a:rPr lang="en-US" sz="1600" dirty="0" smtClean="0"/>
              <a:t> - Indiana University Cyclotron Facility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A. </a:t>
            </a:r>
            <a:r>
              <a:rPr lang="en-US" sz="1600" dirty="0" err="1" smtClean="0">
                <a:solidFill>
                  <a:srgbClr val="0000FF"/>
                </a:solidFill>
              </a:rPr>
              <a:t>Belov</a:t>
            </a:r>
            <a:r>
              <a:rPr lang="en-US" sz="1600" dirty="0" smtClean="0"/>
              <a:t> - Institute of Nuclear Research, Moscow, Russia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V. </a:t>
            </a:r>
            <a:r>
              <a:rPr lang="en-US" sz="1600" dirty="0" err="1" smtClean="0">
                <a:solidFill>
                  <a:srgbClr val="0000FF"/>
                </a:solidFill>
              </a:rPr>
              <a:t>Shemelin</a:t>
            </a:r>
            <a:r>
              <a:rPr lang="en-US" sz="1600" dirty="0" smtClean="0"/>
              <a:t> - Cornell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800" y="647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9" y="4797682"/>
            <a:ext cx="3384127" cy="2060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4388507"/>
            <a:ext cx="3695700" cy="246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9975"/>
            <a:ext cx="9144000" cy="5546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MeRHIC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: Medium Energy electron-Ion Collider 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90% of ERL hardware will be use for full energy eRHIC</a:t>
            </a:r>
            <a:endParaRPr lang="en-US" sz="1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Possible use of the detector in  eRHIC operation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eRHIC – High energy and luminosity phase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Based on present RHIC beam intensities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With coherent electron cooling requirements on the electron beam current is 50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50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electron beam losses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4 MW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total for synchrotron radiation.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30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10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electron beam loses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4 MW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for synchrotron radiation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Power density is &lt;2 kW/meter and is well within B-factory limits (8 kW/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eRHIC </a:t>
            </a:r>
            <a:r>
              <a:rPr lang="en-US" sz="1800" b="1" dirty="0" err="1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upgrade(s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) if needed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46100" y="-65088"/>
            <a:ext cx="78994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200" i="0" dirty="0">
                <a:latin typeface="Comic Sans MS"/>
                <a:cs typeface="Comic Sans MS"/>
              </a:rPr>
              <a:t>Staging of eRHIC: </a:t>
            </a:r>
            <a:br>
              <a:rPr lang="en-US" sz="3200" i="0" dirty="0">
                <a:latin typeface="Comic Sans MS"/>
                <a:cs typeface="Comic Sans MS"/>
              </a:rPr>
            </a:br>
            <a:r>
              <a:rPr lang="en-US" sz="3200" i="0" dirty="0">
                <a:latin typeface="Comic Sans MS"/>
                <a:cs typeface="Comic Sans MS"/>
              </a:rPr>
              <a:t>Re-use, Beams and </a:t>
            </a:r>
            <a:r>
              <a:rPr lang="en-US" sz="3200" i="0" dirty="0" err="1">
                <a:latin typeface="Comic Sans MS"/>
                <a:cs typeface="Comic Sans MS"/>
              </a:rPr>
              <a:t>Energetics</a:t>
            </a:r>
            <a:endParaRPr lang="en-US" sz="3200" i="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8" name="Rectangle 1026"/>
          <p:cNvSpPr>
            <a:spLocks noChangeArrowheads="1"/>
          </p:cNvSpPr>
          <p:nvPr/>
        </p:nvSpPr>
        <p:spPr bwMode="auto">
          <a:xfrm>
            <a:off x="322263" y="0"/>
            <a:ext cx="8523287" cy="569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kumimoji="1" lang="en-US" sz="3200" dirty="0" err="1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MeRHIC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with 4 </a:t>
            </a:r>
            <a:r>
              <a:rPr kumimoji="1" lang="en-US" sz="2000" dirty="0" err="1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GeV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ERL at </a:t>
            </a:r>
            <a:r>
              <a:rPr kumimoji="1" lang="en-US" sz="2000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2 </a:t>
            </a:r>
            <a:r>
              <a:rPr kumimoji="1" lang="en-US" sz="2000" b="1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o’clock</a:t>
            </a:r>
            <a:r>
              <a:rPr kumimoji="1" lang="en-US" sz="2000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IR of RHIC</a:t>
            </a:r>
            <a:endParaRPr kumimoji="1" lang="en-US" sz="2000" dirty="0">
              <a:solidFill>
                <a:srgbClr val="000090"/>
              </a:solidFill>
              <a:latin typeface="Comic Sans MS"/>
              <a:ea typeface="Comic Sans MS" pitchFamily="-110" charset="0"/>
              <a:cs typeface="Comic Sans M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41374" y="3486706"/>
            <a:ext cx="105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dirty="0" smtClean="0">
                <a:solidFill>
                  <a:srgbClr val="000090"/>
                </a:solidFill>
                <a:ea typeface="Comic Sans MS" pitchFamily="-110" charset="0"/>
                <a:cs typeface="Comic Sans MS" pitchFamily="-110" charset="0"/>
              </a:rPr>
              <a:t>(April 09)</a:t>
            </a:r>
            <a:endParaRPr kumimoji="1" lang="en-US" dirty="0">
              <a:solidFill>
                <a:srgbClr val="000090"/>
              </a:solidFill>
              <a:ea typeface="Comic Sans MS" pitchFamily="-110" charset="0"/>
              <a:cs typeface="Comic Sans MS" pitchFamily="-110" charset="0"/>
            </a:endParaRPr>
          </a:p>
        </p:txBody>
      </p:sp>
      <p:pic>
        <p:nvPicPr>
          <p:cNvPr id="80" name="Picture 79" descr="MeRHI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214"/>
            <a:ext cx="9144000" cy="470852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493169" y="1078468"/>
            <a:ext cx="83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493169" y="2438400"/>
            <a:ext cx="83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8310681" y="1600200"/>
            <a:ext cx="83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84" name="Arc 83"/>
          <p:cNvSpPr/>
          <p:nvPr/>
        </p:nvSpPr>
        <p:spPr bwMode="auto">
          <a:xfrm>
            <a:off x="7023100" y="1684181"/>
            <a:ext cx="1225296" cy="1224119"/>
          </a:xfrm>
          <a:prstGeom prst="arc">
            <a:avLst>
              <a:gd name="adj1" fmla="val 16200000"/>
              <a:gd name="adj2" fmla="val 5004791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107" name="Arc 106"/>
          <p:cNvSpPr/>
          <p:nvPr/>
        </p:nvSpPr>
        <p:spPr bwMode="auto">
          <a:xfrm flipH="1">
            <a:off x="235204" y="1638300"/>
            <a:ext cx="1225296" cy="1224119"/>
          </a:xfrm>
          <a:prstGeom prst="arc">
            <a:avLst>
              <a:gd name="adj1" fmla="val 16200000"/>
              <a:gd name="adj2" fmla="val 5004791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125" name="Rectangle 124"/>
          <p:cNvSpPr>
            <a:spLocks noChangeAspect="1"/>
          </p:cNvSpPr>
          <p:nvPr/>
        </p:nvSpPr>
        <p:spPr bwMode="auto">
          <a:xfrm>
            <a:off x="2344420" y="1447800"/>
            <a:ext cx="259080" cy="723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cxnSp>
        <p:nvCxnSpPr>
          <p:cNvPr id="138" name="Curved Connector 137"/>
          <p:cNvCxnSpPr>
            <a:stCxn id="125" idx="3"/>
          </p:cNvCxnSpPr>
          <p:nvPr/>
        </p:nvCxnSpPr>
        <p:spPr>
          <a:xfrm>
            <a:off x="2603500" y="1483998"/>
            <a:ext cx="444500" cy="1450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838200" y="1631950"/>
            <a:ext cx="2542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/>
          <p:nvPr/>
        </p:nvCxnSpPr>
        <p:spPr>
          <a:xfrm flipH="1">
            <a:off x="1899920" y="1483998"/>
            <a:ext cx="444500" cy="1450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Freeform 143"/>
          <p:cNvSpPr/>
          <p:nvPr/>
        </p:nvSpPr>
        <p:spPr>
          <a:xfrm>
            <a:off x="793750" y="2813050"/>
            <a:ext cx="2546350" cy="101600"/>
          </a:xfrm>
          <a:custGeom>
            <a:avLst/>
            <a:gdLst>
              <a:gd name="connsiteX0" fmla="*/ 0 w 2546350"/>
              <a:gd name="connsiteY0" fmla="*/ 76200 h 101600"/>
              <a:gd name="connsiteX1" fmla="*/ 685800 w 2546350"/>
              <a:gd name="connsiteY1" fmla="*/ 101600 h 101600"/>
              <a:gd name="connsiteX2" fmla="*/ 914400 w 2546350"/>
              <a:gd name="connsiteY2" fmla="*/ 6350 h 101600"/>
              <a:gd name="connsiteX3" fmla="*/ 1644650 w 2546350"/>
              <a:gd name="connsiteY3" fmla="*/ 0 h 101600"/>
              <a:gd name="connsiteX4" fmla="*/ 1949450 w 2546350"/>
              <a:gd name="connsiteY4" fmla="*/ 101600 h 101600"/>
              <a:gd name="connsiteX5" fmla="*/ 2546350 w 2546350"/>
              <a:gd name="connsiteY5" fmla="*/ 95250 h 101600"/>
              <a:gd name="connsiteX6" fmla="*/ 2546350 w 2546350"/>
              <a:gd name="connsiteY6" fmla="*/ 9525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6350" h="101600">
                <a:moveTo>
                  <a:pt x="0" y="76200"/>
                </a:moveTo>
                <a:lnTo>
                  <a:pt x="685800" y="101600"/>
                </a:lnTo>
                <a:lnTo>
                  <a:pt x="914400" y="6350"/>
                </a:lnTo>
                <a:lnTo>
                  <a:pt x="1644650" y="0"/>
                </a:lnTo>
                <a:lnTo>
                  <a:pt x="1949450" y="101600"/>
                </a:lnTo>
                <a:lnTo>
                  <a:pt x="2546350" y="95250"/>
                </a:lnTo>
                <a:lnTo>
                  <a:pt x="2546350" y="9525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460" y="2891790"/>
            <a:ext cx="586740" cy="3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" name="Rectangle 156"/>
          <p:cNvSpPr/>
          <p:nvPr/>
        </p:nvSpPr>
        <p:spPr>
          <a:xfrm>
            <a:off x="838200" y="2990850"/>
            <a:ext cx="685800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2362200" y="2990850"/>
            <a:ext cx="685800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Curved Connector 153"/>
          <p:cNvCxnSpPr/>
          <p:nvPr/>
        </p:nvCxnSpPr>
        <p:spPr>
          <a:xfrm flipV="1">
            <a:off x="2166939" y="2914650"/>
            <a:ext cx="881061" cy="14070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/>
          <p:nvPr/>
        </p:nvCxnSpPr>
        <p:spPr>
          <a:xfrm rot="10800000">
            <a:off x="838200" y="2891791"/>
            <a:ext cx="937260" cy="16356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10800000" flipV="1">
            <a:off x="235204" y="3029510"/>
            <a:ext cx="7549896" cy="274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5" name="Picture 3" descr="InteractionReg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588" y="3475566"/>
            <a:ext cx="3177986" cy="3135311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 rot="1806215">
            <a:off x="2141541" y="1401237"/>
            <a:ext cx="16033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9278882">
            <a:off x="2629831" y="1409202"/>
            <a:ext cx="16033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1943785" y="1938431"/>
            <a:ext cx="448730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Lattice and IR by </a:t>
            </a:r>
            <a:r>
              <a:rPr lang="en-US" sz="1800" dirty="0" err="1" smtClean="0">
                <a:latin typeface="Comic Sans MS"/>
                <a:cs typeface="Comic Sans MS"/>
              </a:rPr>
              <a:t>D</a:t>
            </a:r>
            <a:r>
              <a:rPr lang="en-US" sz="1800" dirty="0" err="1">
                <a:latin typeface="Comic Sans MS"/>
                <a:cs typeface="Comic Sans MS"/>
              </a:rPr>
              <a:t>.</a:t>
            </a:r>
            <a:r>
              <a:rPr lang="en-US" sz="1800" dirty="0" err="1" smtClean="0">
                <a:latin typeface="Comic Sans MS"/>
                <a:cs typeface="Comic Sans MS"/>
              </a:rPr>
              <a:t>Trbojevic</a:t>
            </a:r>
            <a:r>
              <a:rPr lang="en-US" sz="1800" dirty="0" smtClean="0">
                <a:latin typeface="Comic Sans MS"/>
                <a:cs typeface="Comic Sans MS"/>
              </a:rPr>
              <a:t>, </a:t>
            </a:r>
            <a:r>
              <a:rPr lang="en-US" sz="1800" dirty="0" err="1" smtClean="0">
                <a:latin typeface="Comic Sans MS"/>
                <a:cs typeface="Comic Sans MS"/>
              </a:rPr>
              <a:t>D.Kayran</a:t>
            </a:r>
            <a:endParaRPr lang="en-US" sz="1800" dirty="0">
              <a:latin typeface="Comic Sans MS"/>
              <a:cs typeface="Comic Sans MS"/>
            </a:endParaRPr>
          </a:p>
        </p:txBody>
      </p:sp>
      <p:pic>
        <p:nvPicPr>
          <p:cNvPr id="30" name="Picture 3" descr="NewBasicFMCCELL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3039" y="3320808"/>
            <a:ext cx="3459161" cy="329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OneFMC_Cell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78370" y="3717807"/>
            <a:ext cx="1816894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4298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0"/>
            <a:ext cx="8229600" cy="825500"/>
          </a:xfrm>
        </p:spPr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MeRHIC</a:t>
            </a:r>
            <a:r>
              <a:rPr lang="en-US" dirty="0" smtClean="0">
                <a:solidFill>
                  <a:srgbClr val="000090"/>
                </a:solidFill>
              </a:rPr>
              <a:t> in IR 2: 3D layout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 descr="MeRHIC iso 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720237"/>
            <a:ext cx="9144000" cy="4807926"/>
          </a:xfrm>
          <a:prstGeom prst="rect">
            <a:avLst/>
          </a:prstGeom>
        </p:spPr>
      </p:pic>
      <p:pic>
        <p:nvPicPr>
          <p:cNvPr id="8" name="Picture 7" descr="linac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2451">
            <a:off x="5998881" y="1731243"/>
            <a:ext cx="2265878" cy="1250607"/>
          </a:xfrm>
          <a:prstGeom prst="rect">
            <a:avLst/>
          </a:prstGeom>
        </p:spPr>
      </p:pic>
      <p:pic>
        <p:nvPicPr>
          <p:cNvPr id="10" name="Picture 9" descr="MeRHIC close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129" y="1143000"/>
            <a:ext cx="2177382" cy="1206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3108">
            <a:off x="4477479" y="2203452"/>
            <a:ext cx="1298677" cy="1015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921" y="4381500"/>
            <a:ext cx="799483" cy="44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6521">
            <a:off x="8463737" y="2993063"/>
            <a:ext cx="610870" cy="975360"/>
          </a:xfrm>
          <a:prstGeom prst="rect">
            <a:avLst/>
          </a:prstGeom>
        </p:spPr>
      </p:pic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12700" y="4728746"/>
            <a:ext cx="398418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J.C.Brutus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J. Tuozzolo, D. Trbojevic, 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G. Mahler, B. Parker, W. Meng  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8010" y="5629034"/>
            <a:ext cx="2212014" cy="103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060700" y="5448300"/>
            <a:ext cx="1409700" cy="1409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591299" y="5549900"/>
            <a:ext cx="1486125" cy="1308100"/>
          </a:xfrm>
          <a:prstGeom prst="rect">
            <a:avLst/>
          </a:prstGeom>
        </p:spPr>
      </p:pic>
      <p:pic>
        <p:nvPicPr>
          <p:cNvPr id="25" name="Picture 4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08550" y="5638800"/>
            <a:ext cx="16192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Connector 16"/>
          <p:cNvCxnSpPr/>
          <p:nvPr/>
        </p:nvCxnSpPr>
        <p:spPr>
          <a:xfrm>
            <a:off x="7145867" y="4673600"/>
            <a:ext cx="69850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39517" y="4673600"/>
            <a:ext cx="709083" cy="295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69792" y="3787775"/>
            <a:ext cx="645583" cy="352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079317" y="3784600"/>
            <a:ext cx="648758" cy="336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61217" y="1057275"/>
            <a:ext cx="639233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58042" y="1079500"/>
            <a:ext cx="648758" cy="336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magnets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6935" y="711200"/>
            <a:ext cx="2619929" cy="1459938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2097617" y="1895475"/>
            <a:ext cx="1309158" cy="688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n 36"/>
          <p:cNvSpPr/>
          <p:nvPr/>
        </p:nvSpPr>
        <p:spPr>
          <a:xfrm rot="7158281">
            <a:off x="2816225" y="2336801"/>
            <a:ext cx="352425" cy="444500"/>
          </a:xfrm>
          <a:prstGeom prst="can">
            <a:avLst/>
          </a:prstGeom>
          <a:solidFill>
            <a:srgbClr val="6600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143250" y="2644775"/>
            <a:ext cx="1076325" cy="457200"/>
          </a:xfrm>
          <a:custGeom>
            <a:avLst/>
            <a:gdLst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  <a:gd name="connsiteX0" fmla="*/ 0 w 1076325"/>
              <a:gd name="connsiteY0" fmla="*/ 0 h 457200"/>
              <a:gd name="connsiteX1" fmla="*/ 304800 w 1076325"/>
              <a:gd name="connsiteY1" fmla="*/ 171450 h 457200"/>
              <a:gd name="connsiteX2" fmla="*/ 552450 w 1076325"/>
              <a:gd name="connsiteY2" fmla="*/ 168275 h 457200"/>
              <a:gd name="connsiteX3" fmla="*/ 1076325 w 1076325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325" h="457200">
                <a:moveTo>
                  <a:pt x="0" y="0"/>
                </a:moveTo>
                <a:cubicBezTo>
                  <a:pt x="106362" y="71702"/>
                  <a:pt x="158750" y="86254"/>
                  <a:pt x="304800" y="171450"/>
                </a:cubicBezTo>
                <a:cubicBezTo>
                  <a:pt x="409575" y="177271"/>
                  <a:pt x="423863" y="120650"/>
                  <a:pt x="552450" y="168275"/>
                </a:cubicBezTo>
                <a:cubicBezTo>
                  <a:pt x="681038" y="215900"/>
                  <a:pt x="875506" y="346075"/>
                  <a:pt x="1076325" y="4572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286124" y="2517775"/>
            <a:ext cx="930275" cy="568325"/>
          </a:xfrm>
          <a:custGeom>
            <a:avLst/>
            <a:gdLst>
              <a:gd name="connsiteX0" fmla="*/ 889000 w 889000"/>
              <a:gd name="connsiteY0" fmla="*/ 571500 h 571500"/>
              <a:gd name="connsiteX1" fmla="*/ 406400 w 889000"/>
              <a:gd name="connsiteY1" fmla="*/ 292100 h 571500"/>
              <a:gd name="connsiteX2" fmla="*/ 250825 w 889000"/>
              <a:gd name="connsiteY2" fmla="*/ 123825 h 571500"/>
              <a:gd name="connsiteX3" fmla="*/ 0 w 889000"/>
              <a:gd name="connsiteY3" fmla="*/ 0 h 571500"/>
              <a:gd name="connsiteX0" fmla="*/ 889000 w 889000"/>
              <a:gd name="connsiteY0" fmla="*/ 571500 h 571500"/>
              <a:gd name="connsiteX1" fmla="*/ 406400 w 889000"/>
              <a:gd name="connsiteY1" fmla="*/ 292100 h 571500"/>
              <a:gd name="connsiteX2" fmla="*/ 250825 w 889000"/>
              <a:gd name="connsiteY2" fmla="*/ 123825 h 571500"/>
              <a:gd name="connsiteX3" fmla="*/ 0 w 889000"/>
              <a:gd name="connsiteY3" fmla="*/ 0 h 571500"/>
              <a:gd name="connsiteX0" fmla="*/ 889000 w 889000"/>
              <a:gd name="connsiteY0" fmla="*/ 571500 h 571500"/>
              <a:gd name="connsiteX1" fmla="*/ 406400 w 889000"/>
              <a:gd name="connsiteY1" fmla="*/ 292100 h 571500"/>
              <a:gd name="connsiteX2" fmla="*/ 250825 w 889000"/>
              <a:gd name="connsiteY2" fmla="*/ 123825 h 571500"/>
              <a:gd name="connsiteX3" fmla="*/ 0 w 889000"/>
              <a:gd name="connsiteY3" fmla="*/ 0 h 571500"/>
              <a:gd name="connsiteX0" fmla="*/ 889000 w 889000"/>
              <a:gd name="connsiteY0" fmla="*/ 571500 h 571500"/>
              <a:gd name="connsiteX1" fmla="*/ 406400 w 889000"/>
              <a:gd name="connsiteY1" fmla="*/ 292100 h 571500"/>
              <a:gd name="connsiteX2" fmla="*/ 250825 w 889000"/>
              <a:gd name="connsiteY2" fmla="*/ 123825 h 571500"/>
              <a:gd name="connsiteX3" fmla="*/ 0 w 889000"/>
              <a:gd name="connsiteY3" fmla="*/ 0 h 571500"/>
              <a:gd name="connsiteX0" fmla="*/ 889000 w 889000"/>
              <a:gd name="connsiteY0" fmla="*/ 571500 h 571500"/>
              <a:gd name="connsiteX1" fmla="*/ 406400 w 889000"/>
              <a:gd name="connsiteY1" fmla="*/ 292100 h 571500"/>
              <a:gd name="connsiteX2" fmla="*/ 203200 w 889000"/>
              <a:gd name="connsiteY2" fmla="*/ 123825 h 571500"/>
              <a:gd name="connsiteX3" fmla="*/ 0 w 889000"/>
              <a:gd name="connsiteY3" fmla="*/ 0 h 571500"/>
              <a:gd name="connsiteX0" fmla="*/ 930275 w 930275"/>
              <a:gd name="connsiteY0" fmla="*/ 571500 h 571500"/>
              <a:gd name="connsiteX1" fmla="*/ 447675 w 930275"/>
              <a:gd name="connsiteY1" fmla="*/ 292100 h 571500"/>
              <a:gd name="connsiteX2" fmla="*/ 244475 w 930275"/>
              <a:gd name="connsiteY2" fmla="*/ 123825 h 571500"/>
              <a:gd name="connsiteX3" fmla="*/ 0 w 930275"/>
              <a:gd name="connsiteY3" fmla="*/ 0 h 571500"/>
              <a:gd name="connsiteX0" fmla="*/ 930275 w 930275"/>
              <a:gd name="connsiteY0" fmla="*/ 609600 h 609600"/>
              <a:gd name="connsiteX1" fmla="*/ 447675 w 930275"/>
              <a:gd name="connsiteY1" fmla="*/ 330200 h 609600"/>
              <a:gd name="connsiteX2" fmla="*/ 244475 w 930275"/>
              <a:gd name="connsiteY2" fmla="*/ 161925 h 609600"/>
              <a:gd name="connsiteX3" fmla="*/ 0 w 930275"/>
              <a:gd name="connsiteY3" fmla="*/ 0 h 609600"/>
              <a:gd name="connsiteX0" fmla="*/ 930275 w 930275"/>
              <a:gd name="connsiteY0" fmla="*/ 609600 h 609600"/>
              <a:gd name="connsiteX1" fmla="*/ 447675 w 930275"/>
              <a:gd name="connsiteY1" fmla="*/ 330200 h 609600"/>
              <a:gd name="connsiteX2" fmla="*/ 244475 w 930275"/>
              <a:gd name="connsiteY2" fmla="*/ 161925 h 609600"/>
              <a:gd name="connsiteX3" fmla="*/ 0 w 930275"/>
              <a:gd name="connsiteY3" fmla="*/ 0 h 609600"/>
              <a:gd name="connsiteX0" fmla="*/ 930275 w 930275"/>
              <a:gd name="connsiteY0" fmla="*/ 568325 h 568325"/>
              <a:gd name="connsiteX1" fmla="*/ 447675 w 930275"/>
              <a:gd name="connsiteY1" fmla="*/ 288925 h 568325"/>
              <a:gd name="connsiteX2" fmla="*/ 244475 w 930275"/>
              <a:gd name="connsiteY2" fmla="*/ 120650 h 568325"/>
              <a:gd name="connsiteX3" fmla="*/ 0 w 930275"/>
              <a:gd name="connsiteY3" fmla="*/ 0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275" h="568325">
                <a:moveTo>
                  <a:pt x="930275" y="568325"/>
                </a:moveTo>
                <a:cubicBezTo>
                  <a:pt x="742156" y="465931"/>
                  <a:pt x="561975" y="363538"/>
                  <a:pt x="447675" y="288925"/>
                </a:cubicBezTo>
                <a:cubicBezTo>
                  <a:pt x="333375" y="214313"/>
                  <a:pt x="319088" y="168804"/>
                  <a:pt x="244475" y="120650"/>
                </a:cubicBezTo>
                <a:cubicBezTo>
                  <a:pt x="169863" y="72496"/>
                  <a:pt x="82021" y="50271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085975" y="1905001"/>
            <a:ext cx="708025" cy="571500"/>
          </a:xfrm>
          <a:custGeom>
            <a:avLst/>
            <a:gdLst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425450 w 688975"/>
              <a:gd name="connsiteY2" fmla="*/ 225425 h 565150"/>
              <a:gd name="connsiteX3" fmla="*/ 0 w 688975"/>
              <a:gd name="connsiteY3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425450 w 688975"/>
              <a:gd name="connsiteY2" fmla="*/ 225425 h 565150"/>
              <a:gd name="connsiteX3" fmla="*/ 0 w 688975"/>
              <a:gd name="connsiteY3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425450 w 688975"/>
              <a:gd name="connsiteY2" fmla="*/ 225425 h 565150"/>
              <a:gd name="connsiteX3" fmla="*/ 0 w 688975"/>
              <a:gd name="connsiteY3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425450 w 688975"/>
              <a:gd name="connsiteY2" fmla="*/ 225425 h 565150"/>
              <a:gd name="connsiteX3" fmla="*/ 0 w 688975"/>
              <a:gd name="connsiteY3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425450 w 688975"/>
              <a:gd name="connsiteY2" fmla="*/ 225425 h 565150"/>
              <a:gd name="connsiteX3" fmla="*/ 0 w 688975"/>
              <a:gd name="connsiteY3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425450 w 688975"/>
              <a:gd name="connsiteY2" fmla="*/ 225425 h 565150"/>
              <a:gd name="connsiteX3" fmla="*/ 0 w 688975"/>
              <a:gd name="connsiteY3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425450 w 688975"/>
              <a:gd name="connsiteY3" fmla="*/ 225425 h 565150"/>
              <a:gd name="connsiteX4" fmla="*/ 0 w 688975"/>
              <a:gd name="connsiteY4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425450 w 688975"/>
              <a:gd name="connsiteY3" fmla="*/ 225425 h 565150"/>
              <a:gd name="connsiteX4" fmla="*/ 0 w 688975"/>
              <a:gd name="connsiteY4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566281 w 688975"/>
              <a:gd name="connsiteY3" fmla="*/ 494103 h 565150"/>
              <a:gd name="connsiteX4" fmla="*/ 425450 w 688975"/>
              <a:gd name="connsiteY4" fmla="*/ 225425 h 565150"/>
              <a:gd name="connsiteX5" fmla="*/ 0 w 688975"/>
              <a:gd name="connsiteY5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566281 w 688975"/>
              <a:gd name="connsiteY3" fmla="*/ 494103 h 565150"/>
              <a:gd name="connsiteX4" fmla="*/ 425450 w 688975"/>
              <a:gd name="connsiteY4" fmla="*/ 225425 h 565150"/>
              <a:gd name="connsiteX5" fmla="*/ 0 w 688975"/>
              <a:gd name="connsiteY5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566281 w 688975"/>
              <a:gd name="connsiteY3" fmla="*/ 494103 h 565150"/>
              <a:gd name="connsiteX4" fmla="*/ 425450 w 688975"/>
              <a:gd name="connsiteY4" fmla="*/ 225425 h 565150"/>
              <a:gd name="connsiteX5" fmla="*/ 0 w 688975"/>
              <a:gd name="connsiteY5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566281 w 688975"/>
              <a:gd name="connsiteY3" fmla="*/ 494103 h 565150"/>
              <a:gd name="connsiteX4" fmla="*/ 425450 w 688975"/>
              <a:gd name="connsiteY4" fmla="*/ 225425 h 565150"/>
              <a:gd name="connsiteX5" fmla="*/ 0 w 688975"/>
              <a:gd name="connsiteY5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566281 w 688975"/>
              <a:gd name="connsiteY3" fmla="*/ 494103 h 565150"/>
              <a:gd name="connsiteX4" fmla="*/ 425450 w 688975"/>
              <a:gd name="connsiteY4" fmla="*/ 225425 h 565150"/>
              <a:gd name="connsiteX5" fmla="*/ 0 w 688975"/>
              <a:gd name="connsiteY5" fmla="*/ 0 h 565150"/>
              <a:gd name="connsiteX0" fmla="*/ 688975 w 688975"/>
              <a:gd name="connsiteY0" fmla="*/ 565150 h 565150"/>
              <a:gd name="connsiteX1" fmla="*/ 565150 w 688975"/>
              <a:gd name="connsiteY1" fmla="*/ 501650 h 565150"/>
              <a:gd name="connsiteX2" fmla="*/ 566281 w 688975"/>
              <a:gd name="connsiteY2" fmla="*/ 500562 h 565150"/>
              <a:gd name="connsiteX3" fmla="*/ 566281 w 688975"/>
              <a:gd name="connsiteY3" fmla="*/ 494103 h 565150"/>
              <a:gd name="connsiteX4" fmla="*/ 425450 w 688975"/>
              <a:gd name="connsiteY4" fmla="*/ 263313 h 565150"/>
              <a:gd name="connsiteX5" fmla="*/ 0 w 688975"/>
              <a:gd name="connsiteY5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975" h="565150">
                <a:moveTo>
                  <a:pt x="688975" y="565150"/>
                </a:moveTo>
                <a:cubicBezTo>
                  <a:pt x="655315" y="539104"/>
                  <a:pt x="634239" y="532436"/>
                  <a:pt x="565150" y="501650"/>
                </a:cubicBezTo>
                <a:cubicBezTo>
                  <a:pt x="544701" y="490885"/>
                  <a:pt x="611586" y="540142"/>
                  <a:pt x="566281" y="500562"/>
                </a:cubicBezTo>
                <a:cubicBezTo>
                  <a:pt x="566470" y="499304"/>
                  <a:pt x="589753" y="533645"/>
                  <a:pt x="566281" y="494103"/>
                </a:cubicBezTo>
                <a:cubicBezTo>
                  <a:pt x="542809" y="454561"/>
                  <a:pt x="519830" y="345664"/>
                  <a:pt x="425450" y="263313"/>
                </a:cubicBezTo>
                <a:cubicBezTo>
                  <a:pt x="331070" y="180962"/>
                  <a:pt x="165629" y="70908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10"/>
            <a:ext cx="8229600" cy="1143000"/>
          </a:xfrm>
        </p:spPr>
        <p:txBody>
          <a:bodyPr/>
          <a:lstStyle/>
          <a:p>
            <a:r>
              <a:rPr lang="en-US" dirty="0" smtClean="0"/>
              <a:t>Polarized </a:t>
            </a:r>
            <a:r>
              <a:rPr lang="en-US" dirty="0" err="1" smtClean="0"/>
              <a:t>e</a:t>
            </a:r>
            <a:r>
              <a:rPr lang="en-US" dirty="0" smtClean="0"/>
              <a:t>-beam injector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7533"/>
            <a:ext cx="5060950" cy="386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1163384"/>
            <a:ext cx="4991100" cy="309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140" y="4285121"/>
            <a:ext cx="2892786" cy="2205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840" y="4165215"/>
            <a:ext cx="2965716" cy="2257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89" y="4726643"/>
            <a:ext cx="2197100" cy="1432560"/>
          </a:xfrm>
          <a:prstGeom prst="rect">
            <a:avLst/>
          </a:prstGeom>
        </p:spPr>
      </p:pic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345757" y="5860474"/>
            <a:ext cx="6555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VL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-73335" y="152400"/>
            <a:ext cx="6397935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/>
            <a:r>
              <a:rPr lang="en-US" sz="36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MeRHIC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Linac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Design 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2401" y="863329"/>
            <a:ext cx="5410200" cy="1150515"/>
            <a:chOff x="533400" y="977196"/>
            <a:chExt cx="8153400" cy="2423861"/>
          </a:xfrm>
        </p:grpSpPr>
        <p:sp>
          <p:nvSpPr>
            <p:cNvPr id="43013" name="Rectangle 41"/>
            <p:cNvSpPr>
              <a:spLocks noChangeArrowheads="1"/>
            </p:cNvSpPr>
            <p:nvPr/>
          </p:nvSpPr>
          <p:spPr bwMode="auto">
            <a:xfrm>
              <a:off x="1104900" y="1320890"/>
              <a:ext cx="3124200" cy="838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4" name="AutoShape 44"/>
            <p:cNvSpPr>
              <a:spLocks noChangeArrowheads="1"/>
            </p:cNvSpPr>
            <p:nvPr/>
          </p:nvSpPr>
          <p:spPr bwMode="auto">
            <a:xfrm>
              <a:off x="11049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5" name="AutoShape 45"/>
            <p:cNvSpPr>
              <a:spLocks noChangeArrowheads="1"/>
            </p:cNvSpPr>
            <p:nvPr/>
          </p:nvSpPr>
          <p:spPr bwMode="auto">
            <a:xfrm>
              <a:off x="16383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6" name="AutoShape 46"/>
            <p:cNvSpPr>
              <a:spLocks noChangeArrowheads="1"/>
            </p:cNvSpPr>
            <p:nvPr/>
          </p:nvSpPr>
          <p:spPr bwMode="auto">
            <a:xfrm>
              <a:off x="21717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7" name="AutoShape 47"/>
            <p:cNvSpPr>
              <a:spLocks noChangeArrowheads="1"/>
            </p:cNvSpPr>
            <p:nvPr/>
          </p:nvSpPr>
          <p:spPr bwMode="auto">
            <a:xfrm>
              <a:off x="27051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8" name="AutoShape 48"/>
            <p:cNvSpPr>
              <a:spLocks noChangeArrowheads="1"/>
            </p:cNvSpPr>
            <p:nvPr/>
          </p:nvSpPr>
          <p:spPr bwMode="auto">
            <a:xfrm>
              <a:off x="32385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9" name="AutoShape 49"/>
            <p:cNvSpPr>
              <a:spLocks noChangeArrowheads="1"/>
            </p:cNvSpPr>
            <p:nvPr/>
          </p:nvSpPr>
          <p:spPr bwMode="auto">
            <a:xfrm>
              <a:off x="37719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0" name="Rectangle 41"/>
            <p:cNvSpPr>
              <a:spLocks noChangeArrowheads="1"/>
            </p:cNvSpPr>
            <p:nvPr/>
          </p:nvSpPr>
          <p:spPr bwMode="auto">
            <a:xfrm>
              <a:off x="4953000" y="1320890"/>
              <a:ext cx="3124200" cy="838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1" name="AutoShape 44"/>
            <p:cNvSpPr>
              <a:spLocks noChangeArrowheads="1"/>
            </p:cNvSpPr>
            <p:nvPr/>
          </p:nvSpPr>
          <p:spPr bwMode="auto">
            <a:xfrm>
              <a:off x="49530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2" name="AutoShape 45"/>
            <p:cNvSpPr>
              <a:spLocks noChangeArrowheads="1"/>
            </p:cNvSpPr>
            <p:nvPr/>
          </p:nvSpPr>
          <p:spPr bwMode="auto">
            <a:xfrm>
              <a:off x="54864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3" name="AutoShape 46"/>
            <p:cNvSpPr>
              <a:spLocks noChangeArrowheads="1"/>
            </p:cNvSpPr>
            <p:nvPr/>
          </p:nvSpPr>
          <p:spPr bwMode="auto">
            <a:xfrm>
              <a:off x="60198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4" name="AutoShape 47"/>
            <p:cNvSpPr>
              <a:spLocks noChangeArrowheads="1"/>
            </p:cNvSpPr>
            <p:nvPr/>
          </p:nvSpPr>
          <p:spPr bwMode="auto">
            <a:xfrm>
              <a:off x="65532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5" name="AutoShape 48"/>
            <p:cNvSpPr>
              <a:spLocks noChangeArrowheads="1"/>
            </p:cNvSpPr>
            <p:nvPr/>
          </p:nvSpPr>
          <p:spPr bwMode="auto">
            <a:xfrm>
              <a:off x="70866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6" name="AutoShape 49"/>
            <p:cNvSpPr>
              <a:spLocks noChangeArrowheads="1"/>
            </p:cNvSpPr>
            <p:nvPr/>
          </p:nvSpPr>
          <p:spPr bwMode="auto">
            <a:xfrm>
              <a:off x="76200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rot="5400000" flipH="1" flipV="1">
              <a:off x="1025526" y="2157501"/>
              <a:ext cx="533400" cy="317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3028" name="TextBox 41"/>
            <p:cNvSpPr txBox="1">
              <a:spLocks noChangeArrowheads="1"/>
            </p:cNvSpPr>
            <p:nvPr/>
          </p:nvSpPr>
          <p:spPr bwMode="auto">
            <a:xfrm>
              <a:off x="533400" y="2425932"/>
              <a:ext cx="2286111" cy="97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703.75 MHz</a:t>
              </a:r>
            </a:p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1.6 m long</a:t>
              </a: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5400000" flipH="1" flipV="1">
              <a:off x="4382294" y="2159883"/>
              <a:ext cx="533400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3030" name="TextBox 47"/>
            <p:cNvSpPr txBox="1">
              <a:spLocks noChangeArrowheads="1"/>
            </p:cNvSpPr>
            <p:nvPr/>
          </p:nvSpPr>
          <p:spPr bwMode="auto">
            <a:xfrm>
              <a:off x="3733561" y="2428439"/>
              <a:ext cx="1828100" cy="97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Drift </a:t>
              </a:r>
            </a:p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1.5 m long </a:t>
              </a:r>
            </a:p>
          </p:txBody>
        </p: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762000" y="1739990"/>
              <a:ext cx="7924800" cy="15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5400000">
              <a:off x="4229497" y="1700698"/>
              <a:ext cx="1448594" cy="1589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3504008" y="1700698"/>
              <a:ext cx="1448594" cy="1589"/>
            </a:xfrm>
            <a:prstGeom prst="straightConnector1">
              <a:avLst/>
            </a:prstGeom>
            <a:noFill/>
            <a:ln w="63500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pic>
        <p:nvPicPr>
          <p:cNvPr id="43055" name="Picture 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128963"/>
            <a:ext cx="4081463" cy="320833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4876800" y="2832100"/>
            <a:ext cx="858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omic Sans MS"/>
                <a:cs typeface="Comic Sans MS"/>
              </a:rPr>
              <a:t>100 MeV</a:t>
            </a:r>
          </a:p>
        </p:txBody>
      </p:sp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8523288" y="2832100"/>
            <a:ext cx="858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omic Sans MS"/>
                <a:cs typeface="Comic Sans MS"/>
              </a:rPr>
              <a:t>100 MeV</a:t>
            </a: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6705600" y="2832100"/>
            <a:ext cx="639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omic Sans MS"/>
                <a:cs typeface="Comic Sans MS"/>
              </a:rPr>
              <a:t>4 GeV</a:t>
            </a:r>
          </a:p>
        </p:txBody>
      </p: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5562600" y="2984500"/>
            <a:ext cx="1143000" cy="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3063" name="Line 55"/>
          <p:cNvSpPr>
            <a:spLocks noChangeShapeType="1"/>
          </p:cNvSpPr>
          <p:nvPr/>
        </p:nvSpPr>
        <p:spPr bwMode="auto">
          <a:xfrm>
            <a:off x="7315200" y="2984500"/>
            <a:ext cx="1143000" cy="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3438525" y="1397000"/>
            <a:ext cx="2718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  <a:latin typeface="Comic Sans MS"/>
                <a:cs typeface="Comic Sans MS"/>
              </a:rPr>
              <a:t>65m total </a:t>
            </a:r>
            <a:r>
              <a:rPr lang="en-US" sz="1200" dirty="0" err="1">
                <a:solidFill>
                  <a:srgbClr val="0000CC"/>
                </a:solidFill>
                <a:latin typeface="Comic Sans MS"/>
                <a:cs typeface="Comic Sans MS"/>
              </a:rPr>
              <a:t>linac</a:t>
            </a:r>
            <a:r>
              <a:rPr lang="en-US" sz="1200" dirty="0">
                <a:solidFill>
                  <a:srgbClr val="0000CC"/>
                </a:solidFill>
                <a:latin typeface="Comic Sans MS"/>
                <a:cs typeface="Comic Sans MS"/>
              </a:rPr>
              <a:t> length</a:t>
            </a:r>
          </a:p>
          <a:p>
            <a:r>
              <a:rPr lang="en-US" sz="1200" dirty="0">
                <a:solidFill>
                  <a:srgbClr val="0000CC"/>
                </a:solidFill>
                <a:latin typeface="Comic Sans MS"/>
                <a:cs typeface="Comic Sans MS"/>
              </a:rPr>
              <a:t>All cold: no warm-to-cold transition</a:t>
            </a:r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6016950" y="5434568"/>
            <a:ext cx="13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omic Sans MS"/>
                <a:cs typeface="Comic Sans MS"/>
              </a:rPr>
              <a:t>E.Pozdeyev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6108700" y="-1"/>
          <a:ext cx="3035300" cy="2437725"/>
        </p:xfrm>
        <a:graphic>
          <a:graphicData uri="http://schemas.openxmlformats.org/presentationml/2006/ole">
            <p:oleObj spid="_x0000_s76802" name="Document" r:id="rId4" imgW="4064000" imgH="3263900" progId="Word.Document.12">
              <p:link updateAutomatic="1"/>
            </p:oleObj>
          </a:graphicData>
        </a:graphic>
      </p:graphicFrame>
      <p:sp>
        <p:nvSpPr>
          <p:cNvPr id="41" name="Text Box 56"/>
          <p:cNvSpPr txBox="1">
            <a:spLocks noChangeArrowheads="1"/>
          </p:cNvSpPr>
          <p:nvPr/>
        </p:nvSpPr>
        <p:spPr bwMode="auto">
          <a:xfrm>
            <a:off x="4876800" y="2335193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Based on BNL SRF cavity with fully suppressed </a:t>
            </a:r>
            <a:r>
              <a:rPr lang="en-US" sz="1200" b="1" dirty="0" err="1" smtClean="0">
                <a:latin typeface="Comic Sans MS"/>
                <a:cs typeface="Comic Sans MS"/>
              </a:rPr>
              <a:t>HOMs</a:t>
            </a:r>
            <a:r>
              <a:rPr lang="en-US" sz="1200" b="1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1200" b="1" dirty="0" smtClean="0">
                <a:latin typeface="Comic Sans MS"/>
                <a:cs typeface="Comic Sans MS"/>
              </a:rPr>
              <a:t>Critical for high current multi-pass ERL</a:t>
            </a:r>
            <a:endParaRPr lang="en-US" sz="1200" b="1" dirty="0">
              <a:latin typeface="Comic Sans MS"/>
              <a:cs typeface="Comic Sans MS"/>
            </a:endParaRPr>
          </a:p>
        </p:txBody>
      </p:sp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190500" y="2063750"/>
          <a:ext cx="4025900" cy="3111500"/>
        </p:xfrm>
        <a:graphic>
          <a:graphicData uri="http://schemas.openxmlformats.org/presentationml/2006/ole">
            <p:oleObj spid="_x0000_s76803" name="Document" r:id="rId4" imgW="4025900" imgH="3111500" progId="Word.Document.12">
              <p:link updateAutomatic="1"/>
            </p:oleObj>
          </a:graphicData>
        </a:graphic>
      </p:graphicFrame>
      <p:sp>
        <p:nvSpPr>
          <p:cNvPr id="42" name="Rectangle 55"/>
          <p:cNvSpPr txBox="1">
            <a:spLocks noChangeArrowheads="1"/>
          </p:cNvSpPr>
          <p:nvPr/>
        </p:nvSpPr>
        <p:spPr bwMode="auto">
          <a:xfrm>
            <a:off x="419101" y="4319588"/>
            <a:ext cx="4140200" cy="1941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Current breakdown of the linac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N cavities = 6 (per module)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N modules per linac = 6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N linacs = 2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L module = 9.6m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L period = 10.6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 err="1">
                <a:latin typeface="Comic Sans MS"/>
                <a:ea typeface="ＭＳ Ｐゴシック" pitchFamily="-110" charset="-128"/>
                <a:cs typeface="Comic Sans MS"/>
              </a:rPr>
              <a:t>E</a:t>
            </a:r>
            <a:r>
              <a:rPr lang="en-US" sz="1200" b="1" baseline="-25000" dirty="0" err="1">
                <a:latin typeface="Comic Sans MS"/>
                <a:ea typeface="ＭＳ Ｐゴシック" pitchFamily="-110" charset="-128"/>
                <a:cs typeface="Comic Sans MS"/>
              </a:rPr>
              <a:t>f</a:t>
            </a: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 = 18.0 MeV/m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 err="1">
                <a:latin typeface="Comic Sans MS"/>
                <a:ea typeface="ＭＳ Ｐゴシック" pitchFamily="-110" charset="-128"/>
                <a:cs typeface="Comic Sans MS"/>
                <a:sym typeface="Symbol" pitchFamily="-110" charset="2"/>
              </a:rPr>
              <a:t></a:t>
            </a:r>
            <a:r>
              <a:rPr lang="en-US" sz="1200" b="1" dirty="0" err="1">
                <a:latin typeface="Comic Sans MS"/>
                <a:ea typeface="ＭＳ Ｐゴシック" pitchFamily="-110" charset="-128"/>
                <a:cs typeface="Comic Sans MS"/>
              </a:rPr>
              <a:t>dE/ds</a:t>
            </a:r>
            <a:r>
              <a:rPr lang="en-US" sz="1200" b="1" dirty="0" err="1">
                <a:latin typeface="Comic Sans MS"/>
                <a:ea typeface="ＭＳ Ｐゴシック" pitchFamily="-110" charset="-128"/>
                <a:cs typeface="Comic Sans MS"/>
                <a:sym typeface="Symbol" pitchFamily="-110" charset="2"/>
              </a:rPr>
              <a:t></a:t>
            </a:r>
            <a:r>
              <a:rPr lang="en-US" sz="1200" b="1" dirty="0">
                <a:latin typeface="Comic Sans MS"/>
                <a:ea typeface="ＭＳ Ｐゴシック" pitchFamily="-110" charset="-128"/>
                <a:cs typeface="Comic Sans MS"/>
              </a:rPr>
              <a:t> = 10.2 MeV/m</a:t>
            </a: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2664150" y="3847068"/>
            <a:ext cx="1236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I. Ben Zvi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1CA78C6-0968-FA49-9833-059887C2DF5E}" type="slidenum">
              <a:rPr lang="en-US"/>
              <a:pPr/>
              <a:t>35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-406400"/>
            <a:ext cx="7391400" cy="711200"/>
          </a:xfrm>
        </p:spPr>
        <p:txBody>
          <a:bodyPr/>
          <a:lstStyle/>
          <a:p>
            <a:pPr eaLnBrk="1" hangingPunct="1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SUB-ATMOSPHERIC SYSTEM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4799013" y="6169025"/>
            <a:ext cx="21812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7292975" y="6400800"/>
            <a:ext cx="1016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</a:rPr>
              <a:t>4</a:t>
            </a:r>
            <a:endParaRPr lang="en-US"/>
          </a:p>
        </p:txBody>
      </p:sp>
      <p:sp>
        <p:nvSpPr>
          <p:cNvPr id="6150" name="Rectangle 204"/>
          <p:cNvSpPr>
            <a:spLocks noChangeArrowheads="1"/>
          </p:cNvSpPr>
          <p:nvPr/>
        </p:nvSpPr>
        <p:spPr bwMode="auto">
          <a:xfrm>
            <a:off x="2620963" y="5049838"/>
            <a:ext cx="139858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696913" y="1030288"/>
            <a:ext cx="8066087" cy="4867275"/>
            <a:chOff x="696913" y="1029675"/>
            <a:chExt cx="8066087" cy="4867888"/>
          </a:xfrm>
        </p:grpSpPr>
        <p:sp>
          <p:nvSpPr>
            <p:cNvPr id="6152" name="Rectangle 22"/>
            <p:cNvSpPr>
              <a:spLocks noChangeArrowheads="1"/>
            </p:cNvSpPr>
            <p:nvPr/>
          </p:nvSpPr>
          <p:spPr bwMode="auto">
            <a:xfrm>
              <a:off x="4343400" y="4267200"/>
              <a:ext cx="438150" cy="127000"/>
            </a:xfrm>
            <a:prstGeom prst="rect">
              <a:avLst/>
            </a:prstGeom>
            <a:solidFill>
              <a:srgbClr val="FF99CC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4358483" y="4188621"/>
              <a:ext cx="45719" cy="442912"/>
              <a:chOff x="4536" y="2853"/>
              <a:chExt cx="34" cy="197"/>
            </a:xfrm>
          </p:grpSpPr>
          <p:sp>
            <p:nvSpPr>
              <p:cNvPr id="6490" name="Line 27"/>
              <p:cNvSpPr>
                <a:spLocks noChangeShapeType="1"/>
              </p:cNvSpPr>
              <p:nvPr/>
            </p:nvSpPr>
            <p:spPr bwMode="auto">
              <a:xfrm>
                <a:off x="4552" y="2853"/>
                <a:ext cx="1" cy="166"/>
              </a:xfrm>
              <a:prstGeom prst="line">
                <a:avLst/>
              </a:prstGeom>
              <a:noFill/>
              <a:ln w="2222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1" name="Freeform 28"/>
              <p:cNvSpPr>
                <a:spLocks/>
              </p:cNvSpPr>
              <p:nvPr/>
            </p:nvSpPr>
            <p:spPr bwMode="auto">
              <a:xfrm>
                <a:off x="4536" y="3016"/>
                <a:ext cx="34" cy="34"/>
              </a:xfrm>
              <a:custGeom>
                <a:avLst/>
                <a:gdLst>
                  <a:gd name="T0" fmla="*/ 0 w 34"/>
                  <a:gd name="T1" fmla="*/ 0 h 34"/>
                  <a:gd name="T2" fmla="*/ 16 w 34"/>
                  <a:gd name="T3" fmla="*/ 34 h 34"/>
                  <a:gd name="T4" fmla="*/ 34 w 34"/>
                  <a:gd name="T5" fmla="*/ 0 h 34"/>
                  <a:gd name="T6" fmla="*/ 0 w 34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34"/>
                  <a:gd name="T14" fmla="*/ 34 w 3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34">
                    <a:moveTo>
                      <a:pt x="0" y="0"/>
                    </a:moveTo>
                    <a:lnTo>
                      <a:pt x="16" y="34"/>
                    </a:lnTo>
                    <a:lnTo>
                      <a:pt x="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22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73"/>
            <p:cNvGrpSpPr>
              <a:grpSpLocks/>
            </p:cNvGrpSpPr>
            <p:nvPr/>
          </p:nvGrpSpPr>
          <p:grpSpPr bwMode="auto">
            <a:xfrm>
              <a:off x="5189537" y="4876800"/>
              <a:ext cx="457200" cy="381000"/>
              <a:chOff x="3835" y="2469"/>
              <a:chExt cx="274" cy="118"/>
            </a:xfrm>
          </p:grpSpPr>
          <p:sp>
            <p:nvSpPr>
              <p:cNvPr id="6488" name="Freeform 23"/>
              <p:cNvSpPr>
                <a:spLocks/>
              </p:cNvSpPr>
              <p:nvPr/>
            </p:nvSpPr>
            <p:spPr bwMode="auto">
              <a:xfrm>
                <a:off x="3835" y="2469"/>
                <a:ext cx="274" cy="118"/>
              </a:xfrm>
              <a:custGeom>
                <a:avLst/>
                <a:gdLst>
                  <a:gd name="T0" fmla="*/ 19 w 274"/>
                  <a:gd name="T1" fmla="*/ 0 h 118"/>
                  <a:gd name="T2" fmla="*/ 11 w 274"/>
                  <a:gd name="T3" fmla="*/ 2 h 118"/>
                  <a:gd name="T4" fmla="*/ 5 w 274"/>
                  <a:gd name="T5" fmla="*/ 5 h 118"/>
                  <a:gd name="T6" fmla="*/ 1 w 274"/>
                  <a:gd name="T7" fmla="*/ 12 h 118"/>
                  <a:gd name="T8" fmla="*/ 0 w 274"/>
                  <a:gd name="T9" fmla="*/ 20 h 118"/>
                  <a:gd name="T10" fmla="*/ 0 w 274"/>
                  <a:gd name="T11" fmla="*/ 98 h 118"/>
                  <a:gd name="T12" fmla="*/ 1 w 274"/>
                  <a:gd name="T13" fmla="*/ 106 h 118"/>
                  <a:gd name="T14" fmla="*/ 5 w 274"/>
                  <a:gd name="T15" fmla="*/ 113 h 118"/>
                  <a:gd name="T16" fmla="*/ 11 w 274"/>
                  <a:gd name="T17" fmla="*/ 116 h 118"/>
                  <a:gd name="T18" fmla="*/ 19 w 274"/>
                  <a:gd name="T19" fmla="*/ 118 h 118"/>
                  <a:gd name="T20" fmla="*/ 255 w 274"/>
                  <a:gd name="T21" fmla="*/ 118 h 118"/>
                  <a:gd name="T22" fmla="*/ 263 w 274"/>
                  <a:gd name="T23" fmla="*/ 116 h 118"/>
                  <a:gd name="T24" fmla="*/ 269 w 274"/>
                  <a:gd name="T25" fmla="*/ 113 h 118"/>
                  <a:gd name="T26" fmla="*/ 273 w 274"/>
                  <a:gd name="T27" fmla="*/ 106 h 118"/>
                  <a:gd name="T28" fmla="*/ 274 w 274"/>
                  <a:gd name="T29" fmla="*/ 98 h 118"/>
                  <a:gd name="T30" fmla="*/ 274 w 274"/>
                  <a:gd name="T31" fmla="*/ 20 h 118"/>
                  <a:gd name="T32" fmla="*/ 273 w 274"/>
                  <a:gd name="T33" fmla="*/ 12 h 118"/>
                  <a:gd name="T34" fmla="*/ 269 w 274"/>
                  <a:gd name="T35" fmla="*/ 5 h 118"/>
                  <a:gd name="T36" fmla="*/ 263 w 274"/>
                  <a:gd name="T37" fmla="*/ 2 h 118"/>
                  <a:gd name="T38" fmla="*/ 255 w 274"/>
                  <a:gd name="T39" fmla="*/ 0 h 118"/>
                  <a:gd name="T40" fmla="*/ 19 w 274"/>
                  <a:gd name="T41" fmla="*/ 0 h 1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4"/>
                  <a:gd name="T64" fmla="*/ 0 h 118"/>
                  <a:gd name="T65" fmla="*/ 274 w 274"/>
                  <a:gd name="T66" fmla="*/ 118 h 1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4" h="118">
                    <a:moveTo>
                      <a:pt x="19" y="0"/>
                    </a:moveTo>
                    <a:lnTo>
                      <a:pt x="11" y="2"/>
                    </a:lnTo>
                    <a:lnTo>
                      <a:pt x="5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98"/>
                    </a:lnTo>
                    <a:lnTo>
                      <a:pt x="1" y="106"/>
                    </a:lnTo>
                    <a:lnTo>
                      <a:pt x="5" y="113"/>
                    </a:lnTo>
                    <a:lnTo>
                      <a:pt x="11" y="116"/>
                    </a:lnTo>
                    <a:lnTo>
                      <a:pt x="19" y="118"/>
                    </a:lnTo>
                    <a:lnTo>
                      <a:pt x="255" y="118"/>
                    </a:lnTo>
                    <a:lnTo>
                      <a:pt x="263" y="116"/>
                    </a:lnTo>
                    <a:lnTo>
                      <a:pt x="269" y="113"/>
                    </a:lnTo>
                    <a:lnTo>
                      <a:pt x="273" y="106"/>
                    </a:lnTo>
                    <a:lnTo>
                      <a:pt x="274" y="98"/>
                    </a:lnTo>
                    <a:lnTo>
                      <a:pt x="274" y="20"/>
                    </a:lnTo>
                    <a:lnTo>
                      <a:pt x="273" y="12"/>
                    </a:lnTo>
                    <a:lnTo>
                      <a:pt x="269" y="5"/>
                    </a:lnTo>
                    <a:lnTo>
                      <a:pt x="263" y="2"/>
                    </a:lnTo>
                    <a:lnTo>
                      <a:pt x="255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99FF"/>
              </a:solidFill>
              <a:ln w="1270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9" name="Freeform 30"/>
              <p:cNvSpPr>
                <a:spLocks/>
              </p:cNvSpPr>
              <p:nvPr/>
            </p:nvSpPr>
            <p:spPr bwMode="auto">
              <a:xfrm>
                <a:off x="3840" y="2526"/>
                <a:ext cx="268" cy="20"/>
              </a:xfrm>
              <a:custGeom>
                <a:avLst/>
                <a:gdLst>
                  <a:gd name="T0" fmla="*/ 0 w 268"/>
                  <a:gd name="T1" fmla="*/ 15 h 20"/>
                  <a:gd name="T2" fmla="*/ 8 w 268"/>
                  <a:gd name="T3" fmla="*/ 14 h 20"/>
                  <a:gd name="T4" fmla="*/ 16 w 268"/>
                  <a:gd name="T5" fmla="*/ 10 h 20"/>
                  <a:gd name="T6" fmla="*/ 29 w 268"/>
                  <a:gd name="T7" fmla="*/ 9 h 20"/>
                  <a:gd name="T8" fmla="*/ 41 w 268"/>
                  <a:gd name="T9" fmla="*/ 10 h 20"/>
                  <a:gd name="T10" fmla="*/ 52 w 268"/>
                  <a:gd name="T11" fmla="*/ 14 h 20"/>
                  <a:gd name="T12" fmla="*/ 63 w 268"/>
                  <a:gd name="T13" fmla="*/ 17 h 20"/>
                  <a:gd name="T14" fmla="*/ 68 w 268"/>
                  <a:gd name="T15" fmla="*/ 18 h 20"/>
                  <a:gd name="T16" fmla="*/ 73 w 268"/>
                  <a:gd name="T17" fmla="*/ 20 h 20"/>
                  <a:gd name="T18" fmla="*/ 81 w 268"/>
                  <a:gd name="T19" fmla="*/ 18 h 20"/>
                  <a:gd name="T20" fmla="*/ 88 w 268"/>
                  <a:gd name="T21" fmla="*/ 14 h 20"/>
                  <a:gd name="T22" fmla="*/ 94 w 268"/>
                  <a:gd name="T23" fmla="*/ 9 h 20"/>
                  <a:gd name="T24" fmla="*/ 106 w 268"/>
                  <a:gd name="T25" fmla="*/ 5 h 20"/>
                  <a:gd name="T26" fmla="*/ 116 w 268"/>
                  <a:gd name="T27" fmla="*/ 4 h 20"/>
                  <a:gd name="T28" fmla="*/ 135 w 268"/>
                  <a:gd name="T29" fmla="*/ 0 h 20"/>
                  <a:gd name="T30" fmla="*/ 153 w 268"/>
                  <a:gd name="T31" fmla="*/ 2 h 20"/>
                  <a:gd name="T32" fmla="*/ 165 w 268"/>
                  <a:gd name="T33" fmla="*/ 5 h 20"/>
                  <a:gd name="T34" fmla="*/ 176 w 268"/>
                  <a:gd name="T35" fmla="*/ 7 h 20"/>
                  <a:gd name="T36" fmla="*/ 181 w 268"/>
                  <a:gd name="T37" fmla="*/ 9 h 20"/>
                  <a:gd name="T38" fmla="*/ 186 w 268"/>
                  <a:gd name="T39" fmla="*/ 10 h 20"/>
                  <a:gd name="T40" fmla="*/ 189 w 268"/>
                  <a:gd name="T41" fmla="*/ 14 h 20"/>
                  <a:gd name="T42" fmla="*/ 191 w 268"/>
                  <a:gd name="T43" fmla="*/ 14 h 20"/>
                  <a:gd name="T44" fmla="*/ 199 w 268"/>
                  <a:gd name="T45" fmla="*/ 14 h 20"/>
                  <a:gd name="T46" fmla="*/ 204 w 268"/>
                  <a:gd name="T47" fmla="*/ 12 h 20"/>
                  <a:gd name="T48" fmla="*/ 210 w 268"/>
                  <a:gd name="T49" fmla="*/ 12 h 20"/>
                  <a:gd name="T50" fmla="*/ 217 w 268"/>
                  <a:gd name="T51" fmla="*/ 10 h 20"/>
                  <a:gd name="T52" fmla="*/ 227 w 268"/>
                  <a:gd name="T53" fmla="*/ 9 h 20"/>
                  <a:gd name="T54" fmla="*/ 238 w 268"/>
                  <a:gd name="T55" fmla="*/ 7 h 20"/>
                  <a:gd name="T56" fmla="*/ 251 w 268"/>
                  <a:gd name="T57" fmla="*/ 9 h 20"/>
                  <a:gd name="T58" fmla="*/ 259 w 268"/>
                  <a:gd name="T59" fmla="*/ 9 h 20"/>
                  <a:gd name="T60" fmla="*/ 264 w 268"/>
                  <a:gd name="T61" fmla="*/ 12 h 20"/>
                  <a:gd name="T62" fmla="*/ 268 w 268"/>
                  <a:gd name="T63" fmla="*/ 14 h 20"/>
                  <a:gd name="T64" fmla="*/ 268 w 268"/>
                  <a:gd name="T65" fmla="*/ 14 h 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8"/>
                  <a:gd name="T100" fmla="*/ 0 h 20"/>
                  <a:gd name="T101" fmla="*/ 268 w 268"/>
                  <a:gd name="T102" fmla="*/ 20 h 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8" h="20">
                    <a:moveTo>
                      <a:pt x="0" y="15"/>
                    </a:moveTo>
                    <a:lnTo>
                      <a:pt x="8" y="14"/>
                    </a:lnTo>
                    <a:lnTo>
                      <a:pt x="16" y="10"/>
                    </a:lnTo>
                    <a:lnTo>
                      <a:pt x="29" y="9"/>
                    </a:lnTo>
                    <a:lnTo>
                      <a:pt x="41" y="10"/>
                    </a:lnTo>
                    <a:lnTo>
                      <a:pt x="52" y="14"/>
                    </a:lnTo>
                    <a:lnTo>
                      <a:pt x="63" y="17"/>
                    </a:lnTo>
                    <a:lnTo>
                      <a:pt x="68" y="18"/>
                    </a:lnTo>
                    <a:lnTo>
                      <a:pt x="73" y="20"/>
                    </a:lnTo>
                    <a:lnTo>
                      <a:pt x="81" y="18"/>
                    </a:lnTo>
                    <a:lnTo>
                      <a:pt x="88" y="14"/>
                    </a:lnTo>
                    <a:lnTo>
                      <a:pt x="94" y="9"/>
                    </a:lnTo>
                    <a:lnTo>
                      <a:pt x="106" y="5"/>
                    </a:lnTo>
                    <a:lnTo>
                      <a:pt x="116" y="4"/>
                    </a:lnTo>
                    <a:lnTo>
                      <a:pt x="135" y="0"/>
                    </a:lnTo>
                    <a:lnTo>
                      <a:pt x="153" y="2"/>
                    </a:lnTo>
                    <a:lnTo>
                      <a:pt x="165" y="5"/>
                    </a:lnTo>
                    <a:lnTo>
                      <a:pt x="176" y="7"/>
                    </a:lnTo>
                    <a:lnTo>
                      <a:pt x="181" y="9"/>
                    </a:lnTo>
                    <a:lnTo>
                      <a:pt x="186" y="10"/>
                    </a:lnTo>
                    <a:lnTo>
                      <a:pt x="189" y="14"/>
                    </a:lnTo>
                    <a:lnTo>
                      <a:pt x="191" y="14"/>
                    </a:lnTo>
                    <a:lnTo>
                      <a:pt x="199" y="14"/>
                    </a:lnTo>
                    <a:lnTo>
                      <a:pt x="204" y="12"/>
                    </a:lnTo>
                    <a:lnTo>
                      <a:pt x="210" y="12"/>
                    </a:lnTo>
                    <a:lnTo>
                      <a:pt x="217" y="10"/>
                    </a:lnTo>
                    <a:lnTo>
                      <a:pt x="227" y="9"/>
                    </a:lnTo>
                    <a:lnTo>
                      <a:pt x="238" y="7"/>
                    </a:lnTo>
                    <a:lnTo>
                      <a:pt x="251" y="9"/>
                    </a:lnTo>
                    <a:lnTo>
                      <a:pt x="259" y="9"/>
                    </a:lnTo>
                    <a:lnTo>
                      <a:pt x="264" y="12"/>
                    </a:lnTo>
                    <a:lnTo>
                      <a:pt x="268" y="14"/>
                    </a:lnTo>
                  </a:path>
                </a:pathLst>
              </a:custGeom>
              <a:solidFill>
                <a:srgbClr val="FF99FF"/>
              </a:solidFill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192585" y="3993660"/>
              <a:ext cx="566738" cy="249237"/>
              <a:chOff x="3964" y="2723"/>
              <a:chExt cx="431" cy="157"/>
            </a:xfrm>
          </p:grpSpPr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3964" y="2723"/>
                <a:ext cx="431" cy="157"/>
                <a:chOff x="3964" y="2723"/>
                <a:chExt cx="431" cy="157"/>
              </a:xfrm>
            </p:grpSpPr>
            <p:sp>
              <p:nvSpPr>
                <p:cNvPr id="6486" name="Freeform 31"/>
                <p:cNvSpPr>
                  <a:spLocks/>
                </p:cNvSpPr>
                <p:nvPr/>
              </p:nvSpPr>
              <p:spPr bwMode="auto">
                <a:xfrm>
                  <a:off x="3964" y="2723"/>
                  <a:ext cx="431" cy="157"/>
                </a:xfrm>
                <a:custGeom>
                  <a:avLst/>
                  <a:gdLst>
                    <a:gd name="T0" fmla="*/ 26 w 431"/>
                    <a:gd name="T1" fmla="*/ 0 h 157"/>
                    <a:gd name="T2" fmla="*/ 16 w 431"/>
                    <a:gd name="T3" fmla="*/ 2 h 157"/>
                    <a:gd name="T4" fmla="*/ 8 w 431"/>
                    <a:gd name="T5" fmla="*/ 9 h 157"/>
                    <a:gd name="T6" fmla="*/ 2 w 431"/>
                    <a:gd name="T7" fmla="*/ 17 h 157"/>
                    <a:gd name="T8" fmla="*/ 0 w 431"/>
                    <a:gd name="T9" fmla="*/ 27 h 157"/>
                    <a:gd name="T10" fmla="*/ 0 w 431"/>
                    <a:gd name="T11" fmla="*/ 131 h 157"/>
                    <a:gd name="T12" fmla="*/ 2 w 431"/>
                    <a:gd name="T13" fmla="*/ 141 h 157"/>
                    <a:gd name="T14" fmla="*/ 8 w 431"/>
                    <a:gd name="T15" fmla="*/ 149 h 157"/>
                    <a:gd name="T16" fmla="*/ 16 w 431"/>
                    <a:gd name="T17" fmla="*/ 156 h 157"/>
                    <a:gd name="T18" fmla="*/ 26 w 431"/>
                    <a:gd name="T19" fmla="*/ 157 h 157"/>
                    <a:gd name="T20" fmla="*/ 405 w 431"/>
                    <a:gd name="T21" fmla="*/ 157 h 157"/>
                    <a:gd name="T22" fmla="*/ 415 w 431"/>
                    <a:gd name="T23" fmla="*/ 156 h 157"/>
                    <a:gd name="T24" fmla="*/ 423 w 431"/>
                    <a:gd name="T25" fmla="*/ 149 h 157"/>
                    <a:gd name="T26" fmla="*/ 430 w 431"/>
                    <a:gd name="T27" fmla="*/ 141 h 157"/>
                    <a:gd name="T28" fmla="*/ 431 w 431"/>
                    <a:gd name="T29" fmla="*/ 131 h 157"/>
                    <a:gd name="T30" fmla="*/ 431 w 431"/>
                    <a:gd name="T31" fmla="*/ 27 h 157"/>
                    <a:gd name="T32" fmla="*/ 430 w 431"/>
                    <a:gd name="T33" fmla="*/ 17 h 157"/>
                    <a:gd name="T34" fmla="*/ 423 w 431"/>
                    <a:gd name="T35" fmla="*/ 9 h 157"/>
                    <a:gd name="T36" fmla="*/ 415 w 431"/>
                    <a:gd name="T37" fmla="*/ 2 h 157"/>
                    <a:gd name="T38" fmla="*/ 405 w 431"/>
                    <a:gd name="T39" fmla="*/ 0 h 157"/>
                    <a:gd name="T40" fmla="*/ 26 w 431"/>
                    <a:gd name="T41" fmla="*/ 0 h 15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31"/>
                    <a:gd name="T64" fmla="*/ 0 h 157"/>
                    <a:gd name="T65" fmla="*/ 431 w 431"/>
                    <a:gd name="T66" fmla="*/ 157 h 15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31" h="157">
                      <a:moveTo>
                        <a:pt x="26" y="0"/>
                      </a:moveTo>
                      <a:lnTo>
                        <a:pt x="16" y="2"/>
                      </a:lnTo>
                      <a:lnTo>
                        <a:pt x="8" y="9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31"/>
                      </a:lnTo>
                      <a:lnTo>
                        <a:pt x="2" y="141"/>
                      </a:lnTo>
                      <a:lnTo>
                        <a:pt x="8" y="149"/>
                      </a:lnTo>
                      <a:lnTo>
                        <a:pt x="16" y="156"/>
                      </a:lnTo>
                      <a:lnTo>
                        <a:pt x="26" y="157"/>
                      </a:lnTo>
                      <a:lnTo>
                        <a:pt x="405" y="157"/>
                      </a:lnTo>
                      <a:lnTo>
                        <a:pt x="415" y="156"/>
                      </a:lnTo>
                      <a:lnTo>
                        <a:pt x="423" y="149"/>
                      </a:lnTo>
                      <a:lnTo>
                        <a:pt x="430" y="141"/>
                      </a:lnTo>
                      <a:lnTo>
                        <a:pt x="431" y="131"/>
                      </a:lnTo>
                      <a:lnTo>
                        <a:pt x="431" y="27"/>
                      </a:lnTo>
                      <a:lnTo>
                        <a:pt x="430" y="17"/>
                      </a:lnTo>
                      <a:lnTo>
                        <a:pt x="423" y="9"/>
                      </a:lnTo>
                      <a:lnTo>
                        <a:pt x="415" y="2"/>
                      </a:lnTo>
                      <a:lnTo>
                        <a:pt x="40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87" name="Freeform 32"/>
                <p:cNvSpPr>
                  <a:spLocks/>
                </p:cNvSpPr>
                <p:nvPr/>
              </p:nvSpPr>
              <p:spPr bwMode="auto">
                <a:xfrm>
                  <a:off x="3964" y="2802"/>
                  <a:ext cx="428" cy="28"/>
                </a:xfrm>
                <a:custGeom>
                  <a:avLst/>
                  <a:gdLst>
                    <a:gd name="T0" fmla="*/ 0 w 428"/>
                    <a:gd name="T1" fmla="*/ 6 h 28"/>
                    <a:gd name="T2" fmla="*/ 10 w 428"/>
                    <a:gd name="T3" fmla="*/ 3 h 28"/>
                    <a:gd name="T4" fmla="*/ 21 w 428"/>
                    <a:gd name="T5" fmla="*/ 2 h 28"/>
                    <a:gd name="T6" fmla="*/ 41 w 428"/>
                    <a:gd name="T7" fmla="*/ 0 h 28"/>
                    <a:gd name="T8" fmla="*/ 59 w 428"/>
                    <a:gd name="T9" fmla="*/ 0 h 28"/>
                    <a:gd name="T10" fmla="*/ 67 w 428"/>
                    <a:gd name="T11" fmla="*/ 3 h 28"/>
                    <a:gd name="T12" fmla="*/ 77 w 428"/>
                    <a:gd name="T13" fmla="*/ 5 h 28"/>
                    <a:gd name="T14" fmla="*/ 96 w 428"/>
                    <a:gd name="T15" fmla="*/ 16 h 28"/>
                    <a:gd name="T16" fmla="*/ 114 w 428"/>
                    <a:gd name="T17" fmla="*/ 28 h 28"/>
                    <a:gd name="T18" fmla="*/ 131 w 428"/>
                    <a:gd name="T19" fmla="*/ 28 h 28"/>
                    <a:gd name="T20" fmla="*/ 144 w 428"/>
                    <a:gd name="T21" fmla="*/ 28 h 28"/>
                    <a:gd name="T22" fmla="*/ 155 w 428"/>
                    <a:gd name="T23" fmla="*/ 26 h 28"/>
                    <a:gd name="T24" fmla="*/ 168 w 428"/>
                    <a:gd name="T25" fmla="*/ 23 h 28"/>
                    <a:gd name="T26" fmla="*/ 180 w 428"/>
                    <a:gd name="T27" fmla="*/ 16 h 28"/>
                    <a:gd name="T28" fmla="*/ 193 w 428"/>
                    <a:gd name="T29" fmla="*/ 13 h 28"/>
                    <a:gd name="T30" fmla="*/ 221 w 428"/>
                    <a:gd name="T31" fmla="*/ 8 h 28"/>
                    <a:gd name="T32" fmla="*/ 237 w 428"/>
                    <a:gd name="T33" fmla="*/ 5 h 28"/>
                    <a:gd name="T34" fmla="*/ 255 w 428"/>
                    <a:gd name="T35" fmla="*/ 2 h 28"/>
                    <a:gd name="T36" fmla="*/ 273 w 428"/>
                    <a:gd name="T37" fmla="*/ 2 h 28"/>
                    <a:gd name="T38" fmla="*/ 291 w 428"/>
                    <a:gd name="T39" fmla="*/ 0 h 28"/>
                    <a:gd name="T40" fmla="*/ 338 w 428"/>
                    <a:gd name="T41" fmla="*/ 2 h 28"/>
                    <a:gd name="T42" fmla="*/ 385 w 428"/>
                    <a:gd name="T43" fmla="*/ 3 h 28"/>
                    <a:gd name="T44" fmla="*/ 394 w 428"/>
                    <a:gd name="T45" fmla="*/ 5 h 28"/>
                    <a:gd name="T46" fmla="*/ 402 w 428"/>
                    <a:gd name="T47" fmla="*/ 6 h 28"/>
                    <a:gd name="T48" fmla="*/ 408 w 428"/>
                    <a:gd name="T49" fmla="*/ 10 h 28"/>
                    <a:gd name="T50" fmla="*/ 415 w 428"/>
                    <a:gd name="T51" fmla="*/ 15 h 28"/>
                    <a:gd name="T52" fmla="*/ 420 w 428"/>
                    <a:gd name="T53" fmla="*/ 16 h 28"/>
                    <a:gd name="T54" fmla="*/ 428 w 428"/>
                    <a:gd name="T55" fmla="*/ 18 h 2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428"/>
                    <a:gd name="T85" fmla="*/ 0 h 28"/>
                    <a:gd name="T86" fmla="*/ 428 w 428"/>
                    <a:gd name="T87" fmla="*/ 28 h 2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428" h="28">
                      <a:moveTo>
                        <a:pt x="0" y="6"/>
                      </a:moveTo>
                      <a:lnTo>
                        <a:pt x="10" y="3"/>
                      </a:lnTo>
                      <a:lnTo>
                        <a:pt x="21" y="2"/>
                      </a:lnTo>
                      <a:lnTo>
                        <a:pt x="41" y="0"/>
                      </a:lnTo>
                      <a:lnTo>
                        <a:pt x="59" y="0"/>
                      </a:lnTo>
                      <a:lnTo>
                        <a:pt x="67" y="3"/>
                      </a:lnTo>
                      <a:lnTo>
                        <a:pt x="77" y="5"/>
                      </a:lnTo>
                      <a:lnTo>
                        <a:pt x="96" y="16"/>
                      </a:lnTo>
                      <a:lnTo>
                        <a:pt x="114" y="28"/>
                      </a:lnTo>
                      <a:lnTo>
                        <a:pt x="131" y="28"/>
                      </a:lnTo>
                      <a:lnTo>
                        <a:pt x="144" y="28"/>
                      </a:lnTo>
                      <a:lnTo>
                        <a:pt x="155" y="26"/>
                      </a:lnTo>
                      <a:lnTo>
                        <a:pt x="168" y="23"/>
                      </a:lnTo>
                      <a:lnTo>
                        <a:pt x="180" y="16"/>
                      </a:lnTo>
                      <a:lnTo>
                        <a:pt x="193" y="13"/>
                      </a:lnTo>
                      <a:lnTo>
                        <a:pt x="221" y="8"/>
                      </a:lnTo>
                      <a:lnTo>
                        <a:pt x="237" y="5"/>
                      </a:lnTo>
                      <a:lnTo>
                        <a:pt x="255" y="2"/>
                      </a:lnTo>
                      <a:lnTo>
                        <a:pt x="273" y="2"/>
                      </a:lnTo>
                      <a:lnTo>
                        <a:pt x="291" y="0"/>
                      </a:lnTo>
                      <a:lnTo>
                        <a:pt x="338" y="2"/>
                      </a:lnTo>
                      <a:lnTo>
                        <a:pt x="385" y="3"/>
                      </a:lnTo>
                      <a:lnTo>
                        <a:pt x="394" y="5"/>
                      </a:lnTo>
                      <a:lnTo>
                        <a:pt x="402" y="6"/>
                      </a:lnTo>
                      <a:lnTo>
                        <a:pt x="408" y="10"/>
                      </a:lnTo>
                      <a:lnTo>
                        <a:pt x="415" y="15"/>
                      </a:lnTo>
                      <a:lnTo>
                        <a:pt x="420" y="16"/>
                      </a:lnTo>
                      <a:lnTo>
                        <a:pt x="428" y="1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485" name="Line 34"/>
              <p:cNvSpPr>
                <a:spLocks noChangeShapeType="1"/>
              </p:cNvSpPr>
              <p:nvPr/>
            </p:nvSpPr>
            <p:spPr bwMode="auto">
              <a:xfrm flipH="1">
                <a:off x="3964" y="2853"/>
                <a:ext cx="43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56" name="Line 36"/>
            <p:cNvSpPr>
              <a:spLocks noChangeShapeType="1"/>
            </p:cNvSpPr>
            <p:nvPr/>
          </p:nvSpPr>
          <p:spPr bwMode="auto">
            <a:xfrm flipV="1">
              <a:off x="4718049" y="1524000"/>
              <a:ext cx="6351" cy="26670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3340222" y="3576148"/>
              <a:ext cx="80962" cy="439738"/>
              <a:chOff x="4057" y="2539"/>
              <a:chExt cx="51" cy="198"/>
            </a:xfrm>
          </p:grpSpPr>
          <p:sp>
            <p:nvSpPr>
              <p:cNvPr id="6482" name="Line 40"/>
              <p:cNvSpPr>
                <a:spLocks noChangeShapeType="1"/>
              </p:cNvSpPr>
              <p:nvPr/>
            </p:nvSpPr>
            <p:spPr bwMode="auto">
              <a:xfrm>
                <a:off x="4082" y="2539"/>
                <a:ext cx="1" cy="14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3" name="Freeform 41"/>
              <p:cNvSpPr>
                <a:spLocks/>
              </p:cNvSpPr>
              <p:nvPr/>
            </p:nvSpPr>
            <p:spPr bwMode="auto">
              <a:xfrm>
                <a:off x="4057" y="2684"/>
                <a:ext cx="51" cy="53"/>
              </a:xfrm>
              <a:custGeom>
                <a:avLst/>
                <a:gdLst>
                  <a:gd name="T0" fmla="*/ 0 w 51"/>
                  <a:gd name="T1" fmla="*/ 0 h 53"/>
                  <a:gd name="T2" fmla="*/ 25 w 51"/>
                  <a:gd name="T3" fmla="*/ 53 h 53"/>
                  <a:gd name="T4" fmla="*/ 51 w 51"/>
                  <a:gd name="T5" fmla="*/ 0 h 53"/>
                  <a:gd name="T6" fmla="*/ 0 w 51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53"/>
                  <a:gd name="T14" fmla="*/ 51 w 51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53">
                    <a:moveTo>
                      <a:pt x="0" y="0"/>
                    </a:moveTo>
                    <a:lnTo>
                      <a:pt x="25" y="53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58" name="Freeform 44"/>
            <p:cNvSpPr>
              <a:spLocks/>
            </p:cNvSpPr>
            <p:nvPr/>
          </p:nvSpPr>
          <p:spPr bwMode="auto">
            <a:xfrm>
              <a:off x="4645819" y="3525044"/>
              <a:ext cx="152400" cy="123825"/>
            </a:xfrm>
            <a:custGeom>
              <a:avLst/>
              <a:gdLst>
                <a:gd name="T0" fmla="*/ 47 w 96"/>
                <a:gd name="T1" fmla="*/ 0 h 78"/>
                <a:gd name="T2" fmla="*/ 0 w 96"/>
                <a:gd name="T3" fmla="*/ 78 h 78"/>
                <a:gd name="T4" fmla="*/ 96 w 96"/>
                <a:gd name="T5" fmla="*/ 78 h 78"/>
                <a:gd name="T6" fmla="*/ 47 w 96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8"/>
                <a:gd name="T14" fmla="*/ 96 w 9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8">
                  <a:moveTo>
                    <a:pt x="47" y="0"/>
                  </a:moveTo>
                  <a:lnTo>
                    <a:pt x="0" y="78"/>
                  </a:lnTo>
                  <a:lnTo>
                    <a:pt x="96" y="7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9" name="Freeform 45"/>
            <p:cNvSpPr>
              <a:spLocks/>
            </p:cNvSpPr>
            <p:nvPr/>
          </p:nvSpPr>
          <p:spPr bwMode="auto">
            <a:xfrm>
              <a:off x="4647406" y="3364706"/>
              <a:ext cx="152400" cy="123825"/>
            </a:xfrm>
            <a:custGeom>
              <a:avLst/>
              <a:gdLst>
                <a:gd name="T0" fmla="*/ 47 w 96"/>
                <a:gd name="T1" fmla="*/ 0 h 78"/>
                <a:gd name="T2" fmla="*/ 0 w 96"/>
                <a:gd name="T3" fmla="*/ 78 h 78"/>
                <a:gd name="T4" fmla="*/ 96 w 96"/>
                <a:gd name="T5" fmla="*/ 78 h 78"/>
                <a:gd name="T6" fmla="*/ 47 w 96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8"/>
                <a:gd name="T14" fmla="*/ 96 w 9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8">
                  <a:moveTo>
                    <a:pt x="47" y="0"/>
                  </a:moveTo>
                  <a:lnTo>
                    <a:pt x="0" y="78"/>
                  </a:lnTo>
                  <a:lnTo>
                    <a:pt x="96" y="7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0" name="Freeform 46"/>
            <p:cNvSpPr>
              <a:spLocks/>
            </p:cNvSpPr>
            <p:nvPr/>
          </p:nvSpPr>
          <p:spPr bwMode="auto">
            <a:xfrm>
              <a:off x="4648200" y="3200400"/>
              <a:ext cx="152400" cy="125413"/>
            </a:xfrm>
            <a:custGeom>
              <a:avLst/>
              <a:gdLst>
                <a:gd name="T0" fmla="*/ 47 w 96"/>
                <a:gd name="T1" fmla="*/ 0 h 79"/>
                <a:gd name="T2" fmla="*/ 0 w 96"/>
                <a:gd name="T3" fmla="*/ 79 h 79"/>
                <a:gd name="T4" fmla="*/ 96 w 96"/>
                <a:gd name="T5" fmla="*/ 79 h 79"/>
                <a:gd name="T6" fmla="*/ 47 w 9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9"/>
                <a:gd name="T14" fmla="*/ 96 w 9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9">
                  <a:moveTo>
                    <a:pt x="47" y="0"/>
                  </a:moveTo>
                  <a:lnTo>
                    <a:pt x="0" y="79"/>
                  </a:lnTo>
                  <a:lnTo>
                    <a:pt x="96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1" name="Freeform 47"/>
            <p:cNvSpPr>
              <a:spLocks/>
            </p:cNvSpPr>
            <p:nvPr/>
          </p:nvSpPr>
          <p:spPr bwMode="auto">
            <a:xfrm>
              <a:off x="4643438" y="3685381"/>
              <a:ext cx="152400" cy="125413"/>
            </a:xfrm>
            <a:custGeom>
              <a:avLst/>
              <a:gdLst>
                <a:gd name="T0" fmla="*/ 47 w 96"/>
                <a:gd name="T1" fmla="*/ 0 h 79"/>
                <a:gd name="T2" fmla="*/ 0 w 96"/>
                <a:gd name="T3" fmla="*/ 79 h 79"/>
                <a:gd name="T4" fmla="*/ 96 w 96"/>
                <a:gd name="T5" fmla="*/ 79 h 79"/>
                <a:gd name="T6" fmla="*/ 47 w 9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9"/>
                <a:gd name="T14" fmla="*/ 96 w 9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9">
                  <a:moveTo>
                    <a:pt x="47" y="0"/>
                  </a:moveTo>
                  <a:lnTo>
                    <a:pt x="0" y="79"/>
                  </a:lnTo>
                  <a:lnTo>
                    <a:pt x="96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2" name="Line 48"/>
            <p:cNvSpPr>
              <a:spLocks noChangeShapeType="1"/>
            </p:cNvSpPr>
            <p:nvPr/>
          </p:nvSpPr>
          <p:spPr bwMode="auto">
            <a:xfrm flipH="1">
              <a:off x="3769515" y="4198141"/>
              <a:ext cx="609598" cy="2"/>
            </a:xfrm>
            <a:prstGeom prst="line">
              <a:avLst/>
            </a:prstGeom>
            <a:noFill/>
            <a:ln w="22225">
              <a:solidFill>
                <a:srgbClr val="00B0F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3" name="Freeform 49"/>
            <p:cNvSpPr>
              <a:spLocks/>
            </p:cNvSpPr>
            <p:nvPr/>
          </p:nvSpPr>
          <p:spPr bwMode="auto">
            <a:xfrm>
              <a:off x="3808412" y="1452562"/>
              <a:ext cx="123825" cy="185738"/>
            </a:xfrm>
            <a:custGeom>
              <a:avLst/>
              <a:gdLst>
                <a:gd name="T0" fmla="*/ 78 w 78"/>
                <a:gd name="T1" fmla="*/ 117 h 117"/>
                <a:gd name="T2" fmla="*/ 0 w 78"/>
                <a:gd name="T3" fmla="*/ 88 h 117"/>
                <a:gd name="T4" fmla="*/ 0 w 78"/>
                <a:gd name="T5" fmla="*/ 29 h 117"/>
                <a:gd name="T6" fmla="*/ 78 w 78"/>
                <a:gd name="T7" fmla="*/ 0 h 117"/>
                <a:gd name="T8" fmla="*/ 78 w 78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17"/>
                <a:gd name="T17" fmla="*/ 78 w 78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17">
                  <a:moveTo>
                    <a:pt x="78" y="117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8" y="0"/>
                  </a:lnTo>
                  <a:lnTo>
                    <a:pt x="78" y="117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" name="Line 52"/>
            <p:cNvSpPr>
              <a:spLocks noChangeShapeType="1"/>
            </p:cNvSpPr>
            <p:nvPr/>
          </p:nvSpPr>
          <p:spPr bwMode="auto">
            <a:xfrm flipH="1">
              <a:off x="3922712" y="1547812"/>
              <a:ext cx="125413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5" name="Line 53"/>
            <p:cNvSpPr>
              <a:spLocks noChangeShapeType="1"/>
            </p:cNvSpPr>
            <p:nvPr/>
          </p:nvSpPr>
          <p:spPr bwMode="auto">
            <a:xfrm flipV="1">
              <a:off x="4503737" y="1319212"/>
              <a:ext cx="0" cy="4572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6" name="Line 54"/>
            <p:cNvSpPr>
              <a:spLocks noChangeShapeType="1"/>
            </p:cNvSpPr>
            <p:nvPr/>
          </p:nvSpPr>
          <p:spPr bwMode="auto">
            <a:xfrm flipH="1" flipV="1">
              <a:off x="4046537" y="1547812"/>
              <a:ext cx="4572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7" name="Freeform 55"/>
            <p:cNvSpPr>
              <a:spLocks/>
            </p:cNvSpPr>
            <p:nvPr/>
          </p:nvSpPr>
          <p:spPr bwMode="auto">
            <a:xfrm>
              <a:off x="4198937" y="1452562"/>
              <a:ext cx="125413" cy="185738"/>
            </a:xfrm>
            <a:custGeom>
              <a:avLst/>
              <a:gdLst>
                <a:gd name="T0" fmla="*/ 79 w 79"/>
                <a:gd name="T1" fmla="*/ 117 h 117"/>
                <a:gd name="T2" fmla="*/ 0 w 79"/>
                <a:gd name="T3" fmla="*/ 88 h 117"/>
                <a:gd name="T4" fmla="*/ 0 w 79"/>
                <a:gd name="T5" fmla="*/ 29 h 117"/>
                <a:gd name="T6" fmla="*/ 79 w 79"/>
                <a:gd name="T7" fmla="*/ 0 h 117"/>
                <a:gd name="T8" fmla="*/ 79 w 79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7"/>
                <a:gd name="T17" fmla="*/ 79 w 79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7">
                  <a:moveTo>
                    <a:pt x="79" y="117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7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8" name="Line 56"/>
            <p:cNvSpPr>
              <a:spLocks noChangeShapeType="1"/>
            </p:cNvSpPr>
            <p:nvPr/>
          </p:nvSpPr>
          <p:spPr bwMode="auto">
            <a:xfrm flipH="1" flipV="1">
              <a:off x="4046537" y="1319212"/>
              <a:ext cx="4572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9" name="Freeform 57"/>
            <p:cNvSpPr>
              <a:spLocks/>
            </p:cNvSpPr>
            <p:nvPr/>
          </p:nvSpPr>
          <p:spPr bwMode="auto">
            <a:xfrm>
              <a:off x="4198937" y="1219200"/>
              <a:ext cx="125413" cy="187325"/>
            </a:xfrm>
            <a:custGeom>
              <a:avLst/>
              <a:gdLst>
                <a:gd name="T0" fmla="*/ 79 w 79"/>
                <a:gd name="T1" fmla="*/ 118 h 118"/>
                <a:gd name="T2" fmla="*/ 0 w 79"/>
                <a:gd name="T3" fmla="*/ 88 h 118"/>
                <a:gd name="T4" fmla="*/ 0 w 79"/>
                <a:gd name="T5" fmla="*/ 29 h 118"/>
                <a:gd name="T6" fmla="*/ 79 w 79"/>
                <a:gd name="T7" fmla="*/ 0 h 118"/>
                <a:gd name="T8" fmla="*/ 79 w 79"/>
                <a:gd name="T9" fmla="*/ 118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8"/>
                <a:gd name="T17" fmla="*/ 79 w 79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8">
                  <a:moveTo>
                    <a:pt x="79" y="118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8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0" name="Line 59"/>
            <p:cNvSpPr>
              <a:spLocks noChangeShapeType="1"/>
            </p:cNvSpPr>
            <p:nvPr/>
          </p:nvSpPr>
          <p:spPr bwMode="auto">
            <a:xfrm flipH="1">
              <a:off x="3741736" y="1546225"/>
              <a:ext cx="66675" cy="158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1" name="Line 62"/>
            <p:cNvSpPr>
              <a:spLocks noChangeShapeType="1"/>
            </p:cNvSpPr>
            <p:nvPr/>
          </p:nvSpPr>
          <p:spPr bwMode="auto">
            <a:xfrm flipH="1">
              <a:off x="3060944" y="4200035"/>
              <a:ext cx="123825" cy="1587"/>
            </a:xfrm>
            <a:prstGeom prst="line">
              <a:avLst/>
            </a:prstGeom>
            <a:noFill/>
            <a:ln w="22225">
              <a:solidFill>
                <a:srgbClr val="00B0F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2" name="Line 63"/>
            <p:cNvSpPr>
              <a:spLocks noChangeShapeType="1"/>
            </p:cNvSpPr>
            <p:nvPr/>
          </p:nvSpPr>
          <p:spPr bwMode="auto">
            <a:xfrm flipH="1">
              <a:off x="3048000" y="3581400"/>
              <a:ext cx="3176" cy="623888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3" name="Rectangle 221"/>
            <p:cNvSpPr>
              <a:spLocks noChangeArrowheads="1"/>
            </p:cNvSpPr>
            <p:nvPr/>
          </p:nvSpPr>
          <p:spPr bwMode="auto">
            <a:xfrm>
              <a:off x="696913" y="5668963"/>
              <a:ext cx="18002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4" name="Rectangle 199"/>
            <p:cNvSpPr>
              <a:spLocks noChangeArrowheads="1"/>
            </p:cNvSpPr>
            <p:nvPr/>
          </p:nvSpPr>
          <p:spPr bwMode="auto">
            <a:xfrm>
              <a:off x="815975" y="4987925"/>
              <a:ext cx="1398588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5" name="Line 242"/>
            <p:cNvSpPr>
              <a:spLocks noChangeShapeType="1"/>
            </p:cNvSpPr>
            <p:nvPr/>
          </p:nvSpPr>
          <p:spPr bwMode="auto">
            <a:xfrm flipH="1">
              <a:off x="4046537" y="1776412"/>
              <a:ext cx="4572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6" name="Rectangle 243"/>
            <p:cNvSpPr>
              <a:spLocks noChangeArrowheads="1"/>
            </p:cNvSpPr>
            <p:nvPr/>
          </p:nvSpPr>
          <p:spPr bwMode="auto">
            <a:xfrm>
              <a:off x="4343400" y="2936085"/>
              <a:ext cx="438150" cy="127000"/>
            </a:xfrm>
            <a:prstGeom prst="rect">
              <a:avLst/>
            </a:prstGeom>
            <a:solidFill>
              <a:srgbClr val="FF99CC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7" name="Rectangle 244"/>
            <p:cNvSpPr>
              <a:spLocks noChangeArrowheads="1"/>
            </p:cNvSpPr>
            <p:nvPr/>
          </p:nvSpPr>
          <p:spPr bwMode="auto">
            <a:xfrm>
              <a:off x="4343400" y="2732885"/>
              <a:ext cx="438150" cy="127000"/>
            </a:xfrm>
            <a:prstGeom prst="rect">
              <a:avLst/>
            </a:prstGeom>
            <a:solidFill>
              <a:srgbClr val="FF99CC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8" name="Rectangle 245"/>
            <p:cNvSpPr>
              <a:spLocks noChangeArrowheads="1"/>
            </p:cNvSpPr>
            <p:nvPr/>
          </p:nvSpPr>
          <p:spPr bwMode="auto">
            <a:xfrm>
              <a:off x="4046537" y="2386012"/>
              <a:ext cx="438150" cy="127000"/>
            </a:xfrm>
            <a:prstGeom prst="rect">
              <a:avLst/>
            </a:prstGeom>
            <a:solidFill>
              <a:srgbClr val="FFCC00"/>
            </a:solidFill>
            <a:ln w="8001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9" name="Rectangle 246"/>
            <p:cNvSpPr>
              <a:spLocks noChangeArrowheads="1"/>
            </p:cNvSpPr>
            <p:nvPr/>
          </p:nvSpPr>
          <p:spPr bwMode="auto">
            <a:xfrm>
              <a:off x="4046537" y="2157412"/>
              <a:ext cx="228600" cy="127000"/>
            </a:xfrm>
            <a:prstGeom prst="rect">
              <a:avLst/>
            </a:prstGeom>
            <a:solidFill>
              <a:srgbClr val="FFCC00"/>
            </a:solidFill>
            <a:ln w="8001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0" name="Rectangle 247"/>
            <p:cNvSpPr>
              <a:spLocks noChangeArrowheads="1"/>
            </p:cNvSpPr>
            <p:nvPr/>
          </p:nvSpPr>
          <p:spPr bwMode="auto">
            <a:xfrm>
              <a:off x="4343400" y="2045497"/>
              <a:ext cx="438150" cy="127000"/>
            </a:xfrm>
            <a:prstGeom prst="rect">
              <a:avLst/>
            </a:prstGeom>
            <a:solidFill>
              <a:srgbClr val="FF99CC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1" name="Freeform 241"/>
            <p:cNvSpPr>
              <a:spLocks/>
            </p:cNvSpPr>
            <p:nvPr/>
          </p:nvSpPr>
          <p:spPr bwMode="auto">
            <a:xfrm>
              <a:off x="4198937" y="1676400"/>
              <a:ext cx="125413" cy="185737"/>
            </a:xfrm>
            <a:custGeom>
              <a:avLst/>
              <a:gdLst>
                <a:gd name="T0" fmla="*/ 79 w 79"/>
                <a:gd name="T1" fmla="*/ 117 h 117"/>
                <a:gd name="T2" fmla="*/ 0 w 79"/>
                <a:gd name="T3" fmla="*/ 88 h 117"/>
                <a:gd name="T4" fmla="*/ 0 w 79"/>
                <a:gd name="T5" fmla="*/ 29 h 117"/>
                <a:gd name="T6" fmla="*/ 79 w 79"/>
                <a:gd name="T7" fmla="*/ 0 h 117"/>
                <a:gd name="T8" fmla="*/ 79 w 79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7"/>
                <a:gd name="T17" fmla="*/ 79 w 79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7">
                  <a:moveTo>
                    <a:pt x="79" y="117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7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2" name="Line 248"/>
            <p:cNvSpPr>
              <a:spLocks noChangeShapeType="1"/>
            </p:cNvSpPr>
            <p:nvPr/>
          </p:nvSpPr>
          <p:spPr bwMode="auto">
            <a:xfrm>
              <a:off x="4046537" y="1319212"/>
              <a:ext cx="0" cy="4572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3" name="Line 249"/>
            <p:cNvSpPr>
              <a:spLocks noChangeShapeType="1"/>
            </p:cNvSpPr>
            <p:nvPr/>
          </p:nvSpPr>
          <p:spPr bwMode="auto">
            <a:xfrm>
              <a:off x="4648200" y="4495800"/>
              <a:ext cx="4114800" cy="0"/>
            </a:xfrm>
            <a:prstGeom prst="line">
              <a:avLst/>
            </a:prstGeom>
            <a:noFill/>
            <a:ln w="77851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292"/>
            <p:cNvGrpSpPr>
              <a:grpSpLocks/>
            </p:cNvGrpSpPr>
            <p:nvPr/>
          </p:nvGrpSpPr>
          <p:grpSpPr bwMode="auto">
            <a:xfrm>
              <a:off x="7780337" y="5334000"/>
              <a:ext cx="914400" cy="381000"/>
              <a:chOff x="4176" y="2832"/>
              <a:chExt cx="576" cy="240"/>
            </a:xfrm>
          </p:grpSpPr>
          <p:sp>
            <p:nvSpPr>
              <p:cNvPr id="6445" name="Freeform 252"/>
              <p:cNvSpPr>
                <a:spLocks/>
              </p:cNvSpPr>
              <p:nvPr/>
            </p:nvSpPr>
            <p:spPr bwMode="auto">
              <a:xfrm>
                <a:off x="4176" y="2832"/>
                <a:ext cx="576" cy="240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" name="Group 284"/>
              <p:cNvGrpSpPr>
                <a:grpSpLocks/>
              </p:cNvGrpSpPr>
              <p:nvPr/>
            </p:nvGrpSpPr>
            <p:grpSpPr bwMode="auto">
              <a:xfrm>
                <a:off x="4176" y="2880"/>
                <a:ext cx="576" cy="144"/>
                <a:chOff x="3504" y="2880"/>
                <a:chExt cx="576" cy="144"/>
              </a:xfrm>
            </p:grpSpPr>
            <p:grpSp>
              <p:nvGrpSpPr>
                <p:cNvPr id="10" name="Group 259"/>
                <p:cNvGrpSpPr>
                  <a:grpSpLocks/>
                </p:cNvGrpSpPr>
                <p:nvPr/>
              </p:nvGrpSpPr>
              <p:grpSpPr bwMode="auto">
                <a:xfrm>
                  <a:off x="3840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78" name="Arc 25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9" name="Arc 25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80" name="Arc 25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81" name="Arc 25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260"/>
                <p:cNvGrpSpPr>
                  <a:grpSpLocks/>
                </p:cNvGrpSpPr>
                <p:nvPr/>
              </p:nvGrpSpPr>
              <p:grpSpPr bwMode="auto">
                <a:xfrm>
                  <a:off x="3744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74" name="Arc 261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5" name="Arc 262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6" name="Arc 263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7" name="Arc 264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265"/>
                <p:cNvGrpSpPr>
                  <a:grpSpLocks/>
                </p:cNvGrpSpPr>
                <p:nvPr/>
              </p:nvGrpSpPr>
              <p:grpSpPr bwMode="auto">
                <a:xfrm>
                  <a:off x="3648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70" name="Arc 266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1" name="Arc 267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2" name="Arc 268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3" name="Arc 269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270"/>
                <p:cNvGrpSpPr>
                  <a:grpSpLocks/>
                </p:cNvGrpSpPr>
                <p:nvPr/>
              </p:nvGrpSpPr>
              <p:grpSpPr bwMode="auto">
                <a:xfrm>
                  <a:off x="3552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66" name="Arc 271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7" name="Arc 272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8" name="Arc 273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9" name="Arc 274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275"/>
                <p:cNvGrpSpPr>
                  <a:grpSpLocks/>
                </p:cNvGrpSpPr>
                <p:nvPr/>
              </p:nvGrpSpPr>
              <p:grpSpPr bwMode="auto">
                <a:xfrm>
                  <a:off x="3936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62" name="Arc 276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3" name="Arc 277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4" name="Arc 278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5" name="Arc 279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58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3504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9" name="Line 281"/>
                <p:cNvSpPr>
                  <a:spLocks noChangeShapeType="1"/>
                </p:cNvSpPr>
                <p:nvPr/>
              </p:nvSpPr>
              <p:spPr bwMode="auto">
                <a:xfrm flipH="1">
                  <a:off x="3504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0" name="Line 282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1" name="Line 283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447" name="Rectangle 285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576" cy="48"/>
              </a:xfrm>
              <a:prstGeom prst="rect">
                <a:avLst/>
              </a:prstGeom>
              <a:solidFill>
                <a:schemeClr val="bg1"/>
              </a:solidFill>
              <a:ln w="8001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8" name="Oval 286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9" name="Oval 287"/>
              <p:cNvSpPr>
                <a:spLocks noChangeArrowheads="1"/>
              </p:cNvSpPr>
              <p:nvPr/>
            </p:nvSpPr>
            <p:spPr bwMode="auto">
              <a:xfrm>
                <a:off x="4320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0" name="Oval 288"/>
              <p:cNvSpPr>
                <a:spLocks noChangeArrowheads="1"/>
              </p:cNvSpPr>
              <p:nvPr/>
            </p:nvSpPr>
            <p:spPr bwMode="auto">
              <a:xfrm>
                <a:off x="4416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1" name="Oval 289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" name="Oval 290"/>
              <p:cNvSpPr>
                <a:spLocks noChangeArrowheads="1"/>
              </p:cNvSpPr>
              <p:nvPr/>
            </p:nvSpPr>
            <p:spPr bwMode="auto">
              <a:xfrm>
                <a:off x="4608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293"/>
            <p:cNvGrpSpPr>
              <a:grpSpLocks/>
            </p:cNvGrpSpPr>
            <p:nvPr/>
          </p:nvGrpSpPr>
          <p:grpSpPr bwMode="auto">
            <a:xfrm>
              <a:off x="6789737" y="5334000"/>
              <a:ext cx="914400" cy="381000"/>
              <a:chOff x="4176" y="2832"/>
              <a:chExt cx="576" cy="240"/>
            </a:xfrm>
          </p:grpSpPr>
          <p:sp>
            <p:nvSpPr>
              <p:cNvPr id="6408" name="Freeform 294"/>
              <p:cNvSpPr>
                <a:spLocks/>
              </p:cNvSpPr>
              <p:nvPr/>
            </p:nvSpPr>
            <p:spPr bwMode="auto">
              <a:xfrm>
                <a:off x="4176" y="2832"/>
                <a:ext cx="576" cy="240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" name="Group 295"/>
              <p:cNvGrpSpPr>
                <a:grpSpLocks/>
              </p:cNvGrpSpPr>
              <p:nvPr/>
            </p:nvGrpSpPr>
            <p:grpSpPr bwMode="auto">
              <a:xfrm>
                <a:off x="4176" y="2880"/>
                <a:ext cx="576" cy="144"/>
                <a:chOff x="3504" y="2880"/>
                <a:chExt cx="576" cy="144"/>
              </a:xfrm>
            </p:grpSpPr>
            <p:grpSp>
              <p:nvGrpSpPr>
                <p:cNvPr id="17" name="Group 296"/>
                <p:cNvGrpSpPr>
                  <a:grpSpLocks/>
                </p:cNvGrpSpPr>
                <p:nvPr/>
              </p:nvGrpSpPr>
              <p:grpSpPr bwMode="auto">
                <a:xfrm>
                  <a:off x="3840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41" name="Arc 297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42" name="Arc 298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43" name="Arc 299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44" name="Arc 300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301"/>
                <p:cNvGrpSpPr>
                  <a:grpSpLocks/>
                </p:cNvGrpSpPr>
                <p:nvPr/>
              </p:nvGrpSpPr>
              <p:grpSpPr bwMode="auto">
                <a:xfrm>
                  <a:off x="3744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37" name="Arc 302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8" name="Arc 303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9" name="Arc 304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40" name="Arc 305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306"/>
                <p:cNvGrpSpPr>
                  <a:grpSpLocks/>
                </p:cNvGrpSpPr>
                <p:nvPr/>
              </p:nvGrpSpPr>
              <p:grpSpPr bwMode="auto">
                <a:xfrm>
                  <a:off x="3648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33" name="Arc 307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4" name="Arc 308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5" name="Arc 309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6" name="Arc 310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311"/>
                <p:cNvGrpSpPr>
                  <a:grpSpLocks/>
                </p:cNvGrpSpPr>
                <p:nvPr/>
              </p:nvGrpSpPr>
              <p:grpSpPr bwMode="auto">
                <a:xfrm>
                  <a:off x="3552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29" name="Arc 312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0" name="Arc 313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1" name="Arc 314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2" name="Arc 315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316"/>
                <p:cNvGrpSpPr>
                  <a:grpSpLocks/>
                </p:cNvGrpSpPr>
                <p:nvPr/>
              </p:nvGrpSpPr>
              <p:grpSpPr bwMode="auto">
                <a:xfrm>
                  <a:off x="3936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25" name="Arc 317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26" name="Arc 318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27" name="Arc 319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28" name="Arc 320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21" name="Line 321"/>
                <p:cNvSpPr>
                  <a:spLocks noChangeShapeType="1"/>
                </p:cNvSpPr>
                <p:nvPr/>
              </p:nvSpPr>
              <p:spPr bwMode="auto">
                <a:xfrm flipH="1">
                  <a:off x="3504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22" name="Line 322"/>
                <p:cNvSpPr>
                  <a:spLocks noChangeShapeType="1"/>
                </p:cNvSpPr>
                <p:nvPr/>
              </p:nvSpPr>
              <p:spPr bwMode="auto">
                <a:xfrm flipH="1">
                  <a:off x="3504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23" name="Line 323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24" name="Line 324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410" name="Rectangle 325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576" cy="48"/>
              </a:xfrm>
              <a:prstGeom prst="rect">
                <a:avLst/>
              </a:prstGeom>
              <a:solidFill>
                <a:schemeClr val="bg1"/>
              </a:solidFill>
              <a:ln w="8001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1" name="Oval 326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2" name="Oval 327"/>
              <p:cNvSpPr>
                <a:spLocks noChangeArrowheads="1"/>
              </p:cNvSpPr>
              <p:nvPr/>
            </p:nvSpPr>
            <p:spPr bwMode="auto">
              <a:xfrm>
                <a:off x="4320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3" name="Oval 328"/>
              <p:cNvSpPr>
                <a:spLocks noChangeArrowheads="1"/>
              </p:cNvSpPr>
              <p:nvPr/>
            </p:nvSpPr>
            <p:spPr bwMode="auto">
              <a:xfrm>
                <a:off x="4416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4" name="Oval 329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5" name="Oval 330"/>
              <p:cNvSpPr>
                <a:spLocks noChangeArrowheads="1"/>
              </p:cNvSpPr>
              <p:nvPr/>
            </p:nvSpPr>
            <p:spPr bwMode="auto">
              <a:xfrm>
                <a:off x="4608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331"/>
            <p:cNvGrpSpPr>
              <a:grpSpLocks/>
            </p:cNvGrpSpPr>
            <p:nvPr/>
          </p:nvGrpSpPr>
          <p:grpSpPr bwMode="auto">
            <a:xfrm>
              <a:off x="5799137" y="5334000"/>
              <a:ext cx="914400" cy="381000"/>
              <a:chOff x="4176" y="2832"/>
              <a:chExt cx="576" cy="240"/>
            </a:xfrm>
          </p:grpSpPr>
          <p:sp>
            <p:nvSpPr>
              <p:cNvPr id="6371" name="Freeform 332"/>
              <p:cNvSpPr>
                <a:spLocks/>
              </p:cNvSpPr>
              <p:nvPr/>
            </p:nvSpPr>
            <p:spPr bwMode="auto">
              <a:xfrm>
                <a:off x="4176" y="2832"/>
                <a:ext cx="576" cy="240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" name="Group 333"/>
              <p:cNvGrpSpPr>
                <a:grpSpLocks/>
              </p:cNvGrpSpPr>
              <p:nvPr/>
            </p:nvGrpSpPr>
            <p:grpSpPr bwMode="auto">
              <a:xfrm>
                <a:off x="4176" y="2880"/>
                <a:ext cx="576" cy="144"/>
                <a:chOff x="3504" y="2880"/>
                <a:chExt cx="576" cy="144"/>
              </a:xfrm>
            </p:grpSpPr>
            <p:grpSp>
              <p:nvGrpSpPr>
                <p:cNvPr id="24" name="Group 334"/>
                <p:cNvGrpSpPr>
                  <a:grpSpLocks/>
                </p:cNvGrpSpPr>
                <p:nvPr/>
              </p:nvGrpSpPr>
              <p:grpSpPr bwMode="auto">
                <a:xfrm>
                  <a:off x="3840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04" name="Arc 33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5" name="Arc 33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6" name="Arc 33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7" name="Arc 33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339"/>
                <p:cNvGrpSpPr>
                  <a:grpSpLocks/>
                </p:cNvGrpSpPr>
                <p:nvPr/>
              </p:nvGrpSpPr>
              <p:grpSpPr bwMode="auto">
                <a:xfrm>
                  <a:off x="3744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400" name="Arc 340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1" name="Arc 341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2" name="Arc 342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3" name="Arc 343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344"/>
                <p:cNvGrpSpPr>
                  <a:grpSpLocks/>
                </p:cNvGrpSpPr>
                <p:nvPr/>
              </p:nvGrpSpPr>
              <p:grpSpPr bwMode="auto">
                <a:xfrm>
                  <a:off x="3648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96" name="Arc 34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7" name="Arc 34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8" name="Arc 34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9" name="Arc 34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349"/>
                <p:cNvGrpSpPr>
                  <a:grpSpLocks/>
                </p:cNvGrpSpPr>
                <p:nvPr/>
              </p:nvGrpSpPr>
              <p:grpSpPr bwMode="auto">
                <a:xfrm>
                  <a:off x="3552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92" name="Arc 350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3" name="Arc 351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4" name="Arc 352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5" name="Arc 353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354"/>
                <p:cNvGrpSpPr>
                  <a:grpSpLocks/>
                </p:cNvGrpSpPr>
                <p:nvPr/>
              </p:nvGrpSpPr>
              <p:grpSpPr bwMode="auto">
                <a:xfrm>
                  <a:off x="3936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88" name="Arc 35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89" name="Arc 35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0" name="Arc 35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1" name="Arc 35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84" name="Line 359"/>
                <p:cNvSpPr>
                  <a:spLocks noChangeShapeType="1"/>
                </p:cNvSpPr>
                <p:nvPr/>
              </p:nvSpPr>
              <p:spPr bwMode="auto">
                <a:xfrm flipH="1">
                  <a:off x="3504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5" name="Line 360"/>
                <p:cNvSpPr>
                  <a:spLocks noChangeShapeType="1"/>
                </p:cNvSpPr>
                <p:nvPr/>
              </p:nvSpPr>
              <p:spPr bwMode="auto">
                <a:xfrm flipH="1">
                  <a:off x="3504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6" name="Line 361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7" name="Line 362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73" name="Rectangle 363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576" cy="48"/>
              </a:xfrm>
              <a:prstGeom prst="rect">
                <a:avLst/>
              </a:prstGeom>
              <a:solidFill>
                <a:schemeClr val="bg1"/>
              </a:solidFill>
              <a:ln w="8001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4" name="Oval 364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5" name="Oval 365"/>
              <p:cNvSpPr>
                <a:spLocks noChangeArrowheads="1"/>
              </p:cNvSpPr>
              <p:nvPr/>
            </p:nvSpPr>
            <p:spPr bwMode="auto">
              <a:xfrm>
                <a:off x="4320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6" name="Oval 366"/>
              <p:cNvSpPr>
                <a:spLocks noChangeArrowheads="1"/>
              </p:cNvSpPr>
              <p:nvPr/>
            </p:nvSpPr>
            <p:spPr bwMode="auto">
              <a:xfrm>
                <a:off x="4416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7" name="Oval 367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8" name="Oval 368"/>
              <p:cNvSpPr>
                <a:spLocks noChangeArrowheads="1"/>
              </p:cNvSpPr>
              <p:nvPr/>
            </p:nvSpPr>
            <p:spPr bwMode="auto">
              <a:xfrm>
                <a:off x="4608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87" name="Line 369"/>
            <p:cNvSpPr>
              <a:spLocks noChangeShapeType="1"/>
            </p:cNvSpPr>
            <p:nvPr/>
          </p:nvSpPr>
          <p:spPr bwMode="auto">
            <a:xfrm>
              <a:off x="4191000" y="3886200"/>
              <a:ext cx="5334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8" name="Line 371"/>
            <p:cNvSpPr>
              <a:spLocks noChangeShapeType="1"/>
            </p:cNvSpPr>
            <p:nvPr/>
          </p:nvSpPr>
          <p:spPr bwMode="auto">
            <a:xfrm>
              <a:off x="4191000" y="3886200"/>
              <a:ext cx="0" cy="762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9" name="Line 374"/>
            <p:cNvSpPr>
              <a:spLocks noChangeShapeType="1"/>
            </p:cNvSpPr>
            <p:nvPr/>
          </p:nvSpPr>
          <p:spPr bwMode="auto">
            <a:xfrm>
              <a:off x="5341937" y="5181600"/>
              <a:ext cx="3352800" cy="0"/>
            </a:xfrm>
            <a:prstGeom prst="line">
              <a:avLst/>
            </a:prstGeom>
            <a:noFill/>
            <a:ln w="77851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0" name="Line 375"/>
            <p:cNvSpPr>
              <a:spLocks noChangeShapeType="1"/>
            </p:cNvSpPr>
            <p:nvPr/>
          </p:nvSpPr>
          <p:spPr bwMode="auto">
            <a:xfrm flipH="1" flipV="1">
              <a:off x="5486399" y="4495800"/>
              <a:ext cx="7937" cy="3810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1" name="Line 376"/>
            <p:cNvSpPr>
              <a:spLocks noChangeShapeType="1"/>
            </p:cNvSpPr>
            <p:nvPr/>
          </p:nvSpPr>
          <p:spPr bwMode="auto">
            <a:xfrm>
              <a:off x="6256337" y="5181600"/>
              <a:ext cx="0" cy="152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2" name="Line 377"/>
            <p:cNvSpPr>
              <a:spLocks noChangeShapeType="1"/>
            </p:cNvSpPr>
            <p:nvPr/>
          </p:nvSpPr>
          <p:spPr bwMode="auto">
            <a:xfrm>
              <a:off x="7246937" y="5181600"/>
              <a:ext cx="0" cy="152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3" name="Line 378"/>
            <p:cNvSpPr>
              <a:spLocks noChangeShapeType="1"/>
            </p:cNvSpPr>
            <p:nvPr/>
          </p:nvSpPr>
          <p:spPr bwMode="auto">
            <a:xfrm>
              <a:off x="8237537" y="5181600"/>
              <a:ext cx="0" cy="152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194" name="Straight Connector 180"/>
            <p:cNvCxnSpPr>
              <a:cxnSpLocks noChangeShapeType="1"/>
            </p:cNvCxnSpPr>
            <p:nvPr/>
          </p:nvCxnSpPr>
          <p:spPr bwMode="auto">
            <a:xfrm rot="5400000">
              <a:off x="3751658" y="2572942"/>
              <a:ext cx="13358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95" name="Straight Connector 182"/>
            <p:cNvCxnSpPr>
              <a:cxnSpLocks noChangeShapeType="1"/>
            </p:cNvCxnSpPr>
            <p:nvPr/>
          </p:nvCxnSpPr>
          <p:spPr bwMode="auto">
            <a:xfrm>
              <a:off x="3741737" y="1928812"/>
              <a:ext cx="6858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96" name="Straight Connector 185"/>
            <p:cNvCxnSpPr>
              <a:cxnSpLocks noChangeShapeType="1"/>
              <a:stCxn id="6170" idx="1"/>
            </p:cNvCxnSpPr>
            <p:nvPr/>
          </p:nvCxnSpPr>
          <p:spPr bwMode="auto">
            <a:xfrm rot="16200000" flipH="1">
              <a:off x="3551236" y="1738312"/>
              <a:ext cx="381002" cy="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97" name="Straight Connector 189"/>
            <p:cNvCxnSpPr>
              <a:cxnSpLocks noChangeShapeType="1"/>
            </p:cNvCxnSpPr>
            <p:nvPr/>
          </p:nvCxnSpPr>
          <p:spPr bwMode="auto">
            <a:xfrm rot="16200000" flipH="1">
              <a:off x="4030662" y="2141537"/>
              <a:ext cx="328612" cy="79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98" name="Straight Connector 191"/>
            <p:cNvCxnSpPr>
              <a:cxnSpLocks noChangeShapeType="1"/>
            </p:cNvCxnSpPr>
            <p:nvPr/>
          </p:nvCxnSpPr>
          <p:spPr bwMode="auto">
            <a:xfrm>
              <a:off x="4198937" y="2309812"/>
              <a:ext cx="2286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99" name="Straight Arrow Connector 193"/>
            <p:cNvCxnSpPr>
              <a:cxnSpLocks noChangeShapeType="1"/>
            </p:cNvCxnSpPr>
            <p:nvPr/>
          </p:nvCxnSpPr>
          <p:spPr bwMode="auto">
            <a:xfrm rot="5400000" flipH="1" flipV="1">
              <a:off x="3932237" y="2195512"/>
              <a:ext cx="3810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200" name="Straight Connector 198"/>
            <p:cNvCxnSpPr>
              <a:cxnSpLocks noChangeShapeType="1"/>
            </p:cNvCxnSpPr>
            <p:nvPr/>
          </p:nvCxnSpPr>
          <p:spPr bwMode="auto">
            <a:xfrm>
              <a:off x="4191000" y="1981200"/>
              <a:ext cx="2286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01" name="Straight Connector 201"/>
            <p:cNvCxnSpPr>
              <a:cxnSpLocks noChangeShapeType="1"/>
            </p:cNvCxnSpPr>
            <p:nvPr/>
          </p:nvCxnSpPr>
          <p:spPr bwMode="auto">
            <a:xfrm rot="10800000">
              <a:off x="3657600" y="3240885"/>
              <a:ext cx="7620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202" name="Rectangle 202"/>
            <p:cNvSpPr>
              <a:spLocks noChangeArrowheads="1"/>
            </p:cNvSpPr>
            <p:nvPr/>
          </p:nvSpPr>
          <p:spPr bwMode="auto">
            <a:xfrm>
              <a:off x="2590800" y="3124200"/>
              <a:ext cx="1066800" cy="228600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800"/>
                <a:t>SHIELD</a:t>
              </a:r>
            </a:p>
          </p:txBody>
        </p:sp>
        <p:cxnSp>
          <p:nvCxnSpPr>
            <p:cNvPr id="6203" name="Straight Arrow Connector 204"/>
            <p:cNvCxnSpPr>
              <a:cxnSpLocks noChangeShapeType="1"/>
            </p:cNvCxnSpPr>
            <p:nvPr/>
          </p:nvCxnSpPr>
          <p:spPr bwMode="auto">
            <a:xfrm rot="5400000" flipH="1" flipV="1">
              <a:off x="3810000" y="3088485"/>
              <a:ext cx="3048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204" name="Rectangle 208"/>
            <p:cNvSpPr>
              <a:spLocks noChangeArrowheads="1"/>
            </p:cNvSpPr>
            <p:nvPr/>
          </p:nvSpPr>
          <p:spPr bwMode="auto">
            <a:xfrm>
              <a:off x="2590800" y="2819400"/>
              <a:ext cx="1066800" cy="228600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800"/>
                <a:t>FPC INTERCEPT</a:t>
              </a:r>
            </a:p>
          </p:txBody>
        </p:sp>
        <p:cxnSp>
          <p:nvCxnSpPr>
            <p:cNvPr id="6205" name="Straight Arrow Connector 210"/>
            <p:cNvCxnSpPr>
              <a:cxnSpLocks noChangeShapeType="1"/>
            </p:cNvCxnSpPr>
            <p:nvPr/>
          </p:nvCxnSpPr>
          <p:spPr bwMode="auto">
            <a:xfrm rot="10800000">
              <a:off x="3665537" y="2952748"/>
              <a:ext cx="3048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6206" name="Straight Arrow Connector 219"/>
            <p:cNvCxnSpPr>
              <a:cxnSpLocks noChangeShapeType="1"/>
            </p:cNvCxnSpPr>
            <p:nvPr/>
          </p:nvCxnSpPr>
          <p:spPr bwMode="auto">
            <a:xfrm rot="10800000">
              <a:off x="2354263" y="2936085"/>
              <a:ext cx="2286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207" name="Straight Connector 223"/>
            <p:cNvCxnSpPr>
              <a:cxnSpLocks noChangeShapeType="1"/>
            </p:cNvCxnSpPr>
            <p:nvPr/>
          </p:nvCxnSpPr>
          <p:spPr bwMode="auto">
            <a:xfrm rot="10800000">
              <a:off x="1828800" y="4648200"/>
              <a:ext cx="3543300" cy="0"/>
            </a:xfrm>
            <a:prstGeom prst="line">
              <a:avLst/>
            </a:prstGeom>
            <a:noFill/>
            <a:ln w="22225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6208" name="Straight Arrow Connector 224"/>
            <p:cNvCxnSpPr>
              <a:cxnSpLocks noChangeShapeType="1"/>
            </p:cNvCxnSpPr>
            <p:nvPr/>
          </p:nvCxnSpPr>
          <p:spPr bwMode="auto">
            <a:xfrm rot="10800000">
              <a:off x="2209800" y="3200400"/>
              <a:ext cx="381000" cy="1588"/>
            </a:xfrm>
            <a:prstGeom prst="straightConnector1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grpSp>
          <p:nvGrpSpPr>
            <p:cNvPr id="29" name="Group 236"/>
            <p:cNvGrpSpPr>
              <a:grpSpLocks/>
            </p:cNvGrpSpPr>
            <p:nvPr/>
          </p:nvGrpSpPr>
          <p:grpSpPr bwMode="auto">
            <a:xfrm>
              <a:off x="5219704" y="4676772"/>
              <a:ext cx="190496" cy="152400"/>
              <a:chOff x="3962400" y="5029200"/>
              <a:chExt cx="190496" cy="152400"/>
            </a:xfrm>
          </p:grpSpPr>
          <p:sp>
            <p:nvSpPr>
              <p:cNvPr id="6368" name="Flowchart: Collate 230"/>
              <p:cNvSpPr>
                <a:spLocks noChangeArrowheads="1"/>
              </p:cNvSpPr>
              <p:nvPr/>
            </p:nvSpPr>
            <p:spPr bwMode="auto">
              <a:xfrm>
                <a:off x="3962400" y="5029200"/>
                <a:ext cx="76200" cy="152400"/>
              </a:xfrm>
              <a:prstGeom prst="flowChartCollate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9" name="Flowchart: Delay 231"/>
              <p:cNvSpPr>
                <a:spLocks noChangeArrowheads="1"/>
              </p:cNvSpPr>
              <p:nvPr/>
            </p:nvSpPr>
            <p:spPr bwMode="auto">
              <a:xfrm>
                <a:off x="4076696" y="5067296"/>
                <a:ext cx="76200" cy="76200"/>
              </a:xfrm>
              <a:prstGeom prst="flowChartDelay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370" name="Straight Connector 233"/>
              <p:cNvCxnSpPr>
                <a:cxnSpLocks noChangeShapeType="1"/>
                <a:stCxn id="6368" idx="1"/>
                <a:endCxn id="6369" idx="1"/>
              </p:cNvCxnSpPr>
              <p:nvPr/>
            </p:nvCxnSpPr>
            <p:spPr bwMode="auto">
              <a:xfrm rot="5400000" flipH="1" flipV="1">
                <a:off x="4038596" y="5067300"/>
                <a:ext cx="4" cy="7619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30" name="Group 292"/>
            <p:cNvGrpSpPr>
              <a:grpSpLocks/>
            </p:cNvGrpSpPr>
            <p:nvPr/>
          </p:nvGrpSpPr>
          <p:grpSpPr bwMode="auto">
            <a:xfrm>
              <a:off x="4191000" y="5334000"/>
              <a:ext cx="914400" cy="381000"/>
              <a:chOff x="4176" y="2832"/>
              <a:chExt cx="576" cy="240"/>
            </a:xfrm>
          </p:grpSpPr>
          <p:sp>
            <p:nvSpPr>
              <p:cNvPr id="6331" name="Freeform 252"/>
              <p:cNvSpPr>
                <a:spLocks/>
              </p:cNvSpPr>
              <p:nvPr/>
            </p:nvSpPr>
            <p:spPr bwMode="auto">
              <a:xfrm>
                <a:off x="4176" y="2832"/>
                <a:ext cx="576" cy="240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" name="Group 284"/>
              <p:cNvGrpSpPr>
                <a:grpSpLocks/>
              </p:cNvGrpSpPr>
              <p:nvPr/>
            </p:nvGrpSpPr>
            <p:grpSpPr bwMode="auto">
              <a:xfrm>
                <a:off x="4176" y="2880"/>
                <a:ext cx="576" cy="144"/>
                <a:chOff x="3504" y="2880"/>
                <a:chExt cx="576" cy="144"/>
              </a:xfrm>
            </p:grpSpPr>
            <p:grpSp>
              <p:nvGrpSpPr>
                <p:cNvPr id="6144" name="Group 259"/>
                <p:cNvGrpSpPr>
                  <a:grpSpLocks/>
                </p:cNvGrpSpPr>
                <p:nvPr/>
              </p:nvGrpSpPr>
              <p:grpSpPr bwMode="auto">
                <a:xfrm>
                  <a:off x="3840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64" name="Arc 25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5" name="Arc 25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6" name="Arc 25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7" name="Arc 25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45" name="Group 260"/>
                <p:cNvGrpSpPr>
                  <a:grpSpLocks/>
                </p:cNvGrpSpPr>
                <p:nvPr/>
              </p:nvGrpSpPr>
              <p:grpSpPr bwMode="auto">
                <a:xfrm>
                  <a:off x="3744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60" name="Arc 261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1" name="Arc 262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2" name="Arc 263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3" name="Arc 264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51" name="Group 265"/>
                <p:cNvGrpSpPr>
                  <a:grpSpLocks/>
                </p:cNvGrpSpPr>
                <p:nvPr/>
              </p:nvGrpSpPr>
              <p:grpSpPr bwMode="auto">
                <a:xfrm>
                  <a:off x="3648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56" name="Arc 266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7" name="Arc 267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8" name="Arc 268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9" name="Arc 269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53" name="Group 270"/>
                <p:cNvGrpSpPr>
                  <a:grpSpLocks/>
                </p:cNvGrpSpPr>
                <p:nvPr/>
              </p:nvGrpSpPr>
              <p:grpSpPr bwMode="auto">
                <a:xfrm>
                  <a:off x="3552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52" name="Arc 271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3" name="Arc 272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4" name="Arc 273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5" name="Arc 274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54" name="Group 275"/>
                <p:cNvGrpSpPr>
                  <a:grpSpLocks/>
                </p:cNvGrpSpPr>
                <p:nvPr/>
              </p:nvGrpSpPr>
              <p:grpSpPr bwMode="auto">
                <a:xfrm>
                  <a:off x="3936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48" name="Arc 276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49" name="Arc 277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0" name="Arc 278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1" name="Arc 279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44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3504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45" name="Line 281"/>
                <p:cNvSpPr>
                  <a:spLocks noChangeShapeType="1"/>
                </p:cNvSpPr>
                <p:nvPr/>
              </p:nvSpPr>
              <p:spPr bwMode="auto">
                <a:xfrm flipH="1">
                  <a:off x="3504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46" name="Line 282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47" name="Line 283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33" name="Rectangle 285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576" cy="48"/>
              </a:xfrm>
              <a:prstGeom prst="rect">
                <a:avLst/>
              </a:prstGeom>
              <a:solidFill>
                <a:schemeClr val="bg1"/>
              </a:solidFill>
              <a:ln w="8001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4" name="Oval 286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5" name="Oval 287"/>
              <p:cNvSpPr>
                <a:spLocks noChangeArrowheads="1"/>
              </p:cNvSpPr>
              <p:nvPr/>
            </p:nvSpPr>
            <p:spPr bwMode="auto">
              <a:xfrm>
                <a:off x="4320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6" name="Oval 288"/>
              <p:cNvSpPr>
                <a:spLocks noChangeArrowheads="1"/>
              </p:cNvSpPr>
              <p:nvPr/>
            </p:nvSpPr>
            <p:spPr bwMode="auto">
              <a:xfrm>
                <a:off x="4416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7" name="Oval 289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8" name="Oval 290"/>
              <p:cNvSpPr>
                <a:spLocks noChangeArrowheads="1"/>
              </p:cNvSpPr>
              <p:nvPr/>
            </p:nvSpPr>
            <p:spPr bwMode="auto">
              <a:xfrm>
                <a:off x="4608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155" name="Group 293"/>
            <p:cNvGrpSpPr>
              <a:grpSpLocks/>
            </p:cNvGrpSpPr>
            <p:nvPr/>
          </p:nvGrpSpPr>
          <p:grpSpPr bwMode="auto">
            <a:xfrm>
              <a:off x="3200400" y="5334000"/>
              <a:ext cx="914400" cy="381000"/>
              <a:chOff x="4176" y="2832"/>
              <a:chExt cx="576" cy="240"/>
            </a:xfrm>
          </p:grpSpPr>
          <p:sp>
            <p:nvSpPr>
              <p:cNvPr id="6294" name="Freeform 294"/>
              <p:cNvSpPr>
                <a:spLocks/>
              </p:cNvSpPr>
              <p:nvPr/>
            </p:nvSpPr>
            <p:spPr bwMode="auto">
              <a:xfrm>
                <a:off x="4176" y="2832"/>
                <a:ext cx="576" cy="240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157" name="Group 295"/>
              <p:cNvGrpSpPr>
                <a:grpSpLocks/>
              </p:cNvGrpSpPr>
              <p:nvPr/>
            </p:nvGrpSpPr>
            <p:grpSpPr bwMode="auto">
              <a:xfrm>
                <a:off x="4176" y="2880"/>
                <a:ext cx="576" cy="144"/>
                <a:chOff x="3504" y="2880"/>
                <a:chExt cx="576" cy="144"/>
              </a:xfrm>
            </p:grpSpPr>
            <p:grpSp>
              <p:nvGrpSpPr>
                <p:cNvPr id="6184" name="Group 296"/>
                <p:cNvGrpSpPr>
                  <a:grpSpLocks/>
                </p:cNvGrpSpPr>
                <p:nvPr/>
              </p:nvGrpSpPr>
              <p:grpSpPr bwMode="auto">
                <a:xfrm>
                  <a:off x="3840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27" name="Arc 297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8" name="Arc 298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9" name="Arc 299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30" name="Arc 300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85" name="Group 301"/>
                <p:cNvGrpSpPr>
                  <a:grpSpLocks/>
                </p:cNvGrpSpPr>
                <p:nvPr/>
              </p:nvGrpSpPr>
              <p:grpSpPr bwMode="auto">
                <a:xfrm>
                  <a:off x="3744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23" name="Arc 302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4" name="Arc 303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5" name="Arc 304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6" name="Arc 305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86" name="Group 306"/>
                <p:cNvGrpSpPr>
                  <a:grpSpLocks/>
                </p:cNvGrpSpPr>
                <p:nvPr/>
              </p:nvGrpSpPr>
              <p:grpSpPr bwMode="auto">
                <a:xfrm>
                  <a:off x="3648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19" name="Arc 307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0" name="Arc 308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1" name="Arc 309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2" name="Arc 310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09" name="Group 311"/>
                <p:cNvGrpSpPr>
                  <a:grpSpLocks/>
                </p:cNvGrpSpPr>
                <p:nvPr/>
              </p:nvGrpSpPr>
              <p:grpSpPr bwMode="auto">
                <a:xfrm>
                  <a:off x="3552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15" name="Arc 312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6" name="Arc 313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7" name="Arc 314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8" name="Arc 315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10" name="Group 316"/>
                <p:cNvGrpSpPr>
                  <a:grpSpLocks/>
                </p:cNvGrpSpPr>
                <p:nvPr/>
              </p:nvGrpSpPr>
              <p:grpSpPr bwMode="auto">
                <a:xfrm>
                  <a:off x="3936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311" name="Arc 317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2" name="Arc 318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3" name="Arc 319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4" name="Arc 320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07" name="Line 321"/>
                <p:cNvSpPr>
                  <a:spLocks noChangeShapeType="1"/>
                </p:cNvSpPr>
                <p:nvPr/>
              </p:nvSpPr>
              <p:spPr bwMode="auto">
                <a:xfrm flipH="1">
                  <a:off x="3504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" name="Line 322"/>
                <p:cNvSpPr>
                  <a:spLocks noChangeShapeType="1"/>
                </p:cNvSpPr>
                <p:nvPr/>
              </p:nvSpPr>
              <p:spPr bwMode="auto">
                <a:xfrm flipH="1">
                  <a:off x="3504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9" name="Line 323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10" name="Line 324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296" name="Rectangle 325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576" cy="48"/>
              </a:xfrm>
              <a:prstGeom prst="rect">
                <a:avLst/>
              </a:prstGeom>
              <a:solidFill>
                <a:schemeClr val="bg1"/>
              </a:solidFill>
              <a:ln w="8001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7" name="Oval 326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8" name="Oval 327"/>
              <p:cNvSpPr>
                <a:spLocks noChangeArrowheads="1"/>
              </p:cNvSpPr>
              <p:nvPr/>
            </p:nvSpPr>
            <p:spPr bwMode="auto">
              <a:xfrm>
                <a:off x="4320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9" name="Oval 328"/>
              <p:cNvSpPr>
                <a:spLocks noChangeArrowheads="1"/>
              </p:cNvSpPr>
              <p:nvPr/>
            </p:nvSpPr>
            <p:spPr bwMode="auto">
              <a:xfrm>
                <a:off x="4416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0" name="Oval 329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1" name="Oval 330"/>
              <p:cNvSpPr>
                <a:spLocks noChangeArrowheads="1"/>
              </p:cNvSpPr>
              <p:nvPr/>
            </p:nvSpPr>
            <p:spPr bwMode="auto">
              <a:xfrm>
                <a:off x="4608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11" name="Group 331"/>
            <p:cNvGrpSpPr>
              <a:grpSpLocks/>
            </p:cNvGrpSpPr>
            <p:nvPr/>
          </p:nvGrpSpPr>
          <p:grpSpPr bwMode="auto">
            <a:xfrm>
              <a:off x="2209800" y="5334000"/>
              <a:ext cx="914400" cy="381000"/>
              <a:chOff x="4176" y="2832"/>
              <a:chExt cx="576" cy="240"/>
            </a:xfrm>
          </p:grpSpPr>
          <p:sp>
            <p:nvSpPr>
              <p:cNvPr id="6257" name="Freeform 332"/>
              <p:cNvSpPr>
                <a:spLocks/>
              </p:cNvSpPr>
              <p:nvPr/>
            </p:nvSpPr>
            <p:spPr bwMode="auto">
              <a:xfrm>
                <a:off x="4176" y="2832"/>
                <a:ext cx="576" cy="240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212" name="Group 333"/>
              <p:cNvGrpSpPr>
                <a:grpSpLocks/>
              </p:cNvGrpSpPr>
              <p:nvPr/>
            </p:nvGrpSpPr>
            <p:grpSpPr bwMode="auto">
              <a:xfrm>
                <a:off x="4176" y="2880"/>
                <a:ext cx="576" cy="144"/>
                <a:chOff x="3504" y="2880"/>
                <a:chExt cx="576" cy="144"/>
              </a:xfrm>
            </p:grpSpPr>
            <p:grpSp>
              <p:nvGrpSpPr>
                <p:cNvPr id="6223" name="Group 334"/>
                <p:cNvGrpSpPr>
                  <a:grpSpLocks/>
                </p:cNvGrpSpPr>
                <p:nvPr/>
              </p:nvGrpSpPr>
              <p:grpSpPr bwMode="auto">
                <a:xfrm>
                  <a:off x="3840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290" name="Arc 33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91" name="Arc 33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92" name="Arc 33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93" name="Arc 33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35" name="Group 339"/>
                <p:cNvGrpSpPr>
                  <a:grpSpLocks/>
                </p:cNvGrpSpPr>
                <p:nvPr/>
              </p:nvGrpSpPr>
              <p:grpSpPr bwMode="auto">
                <a:xfrm>
                  <a:off x="3744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286" name="Arc 340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7" name="Arc 341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8" name="Arc 342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9" name="Arc 343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36" name="Group 344"/>
                <p:cNvGrpSpPr>
                  <a:grpSpLocks/>
                </p:cNvGrpSpPr>
                <p:nvPr/>
              </p:nvGrpSpPr>
              <p:grpSpPr bwMode="auto">
                <a:xfrm>
                  <a:off x="3648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282" name="Arc 34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3" name="Arc 34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4" name="Arc 34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5" name="Arc 34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37" name="Group 349"/>
                <p:cNvGrpSpPr>
                  <a:grpSpLocks/>
                </p:cNvGrpSpPr>
                <p:nvPr/>
              </p:nvGrpSpPr>
              <p:grpSpPr bwMode="auto">
                <a:xfrm>
                  <a:off x="3552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278" name="Arc 350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9" name="Arc 351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0" name="Arc 352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81" name="Arc 353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50" name="Group 354"/>
                <p:cNvGrpSpPr>
                  <a:grpSpLocks/>
                </p:cNvGrpSpPr>
                <p:nvPr/>
              </p:nvGrpSpPr>
              <p:grpSpPr bwMode="auto">
                <a:xfrm>
                  <a:off x="3936" y="2880"/>
                  <a:ext cx="96" cy="144"/>
                  <a:chOff x="3840" y="2880"/>
                  <a:chExt cx="96" cy="144"/>
                </a:xfrm>
              </p:grpSpPr>
              <p:sp>
                <p:nvSpPr>
                  <p:cNvPr id="6274" name="Arc 355"/>
                  <p:cNvSpPr>
                    <a:spLocks/>
                  </p:cNvSpPr>
                  <p:nvPr/>
                </p:nvSpPr>
                <p:spPr bwMode="auto">
                  <a:xfrm>
                    <a:off x="3888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5" name="Arc 356"/>
                  <p:cNvSpPr>
                    <a:spLocks/>
                  </p:cNvSpPr>
                  <p:nvPr/>
                </p:nvSpPr>
                <p:spPr bwMode="auto">
                  <a:xfrm flipV="1">
                    <a:off x="3888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6" name="Arc 357"/>
                  <p:cNvSpPr>
                    <a:spLocks/>
                  </p:cNvSpPr>
                  <p:nvPr/>
                </p:nvSpPr>
                <p:spPr bwMode="auto">
                  <a:xfrm flipH="1">
                    <a:off x="3840" y="288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7" name="Arc 358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976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 w 21600"/>
                      <a:gd name="T3" fmla="*/ 48 h 21600"/>
                      <a:gd name="T4" fmla="*/ 0 w 21600"/>
                      <a:gd name="T5" fmla="*/ 4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270" name="Line 359"/>
                <p:cNvSpPr>
                  <a:spLocks noChangeShapeType="1"/>
                </p:cNvSpPr>
                <p:nvPr/>
              </p:nvSpPr>
              <p:spPr bwMode="auto">
                <a:xfrm flipH="1">
                  <a:off x="3504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1" name="Line 360"/>
                <p:cNvSpPr>
                  <a:spLocks noChangeShapeType="1"/>
                </p:cNvSpPr>
                <p:nvPr/>
              </p:nvSpPr>
              <p:spPr bwMode="auto">
                <a:xfrm flipH="1">
                  <a:off x="3504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2" name="Line 361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3" name="Line 362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48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259" name="Rectangle 363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576" cy="48"/>
              </a:xfrm>
              <a:prstGeom prst="rect">
                <a:avLst/>
              </a:prstGeom>
              <a:solidFill>
                <a:schemeClr val="bg1"/>
              </a:solidFill>
              <a:ln w="8001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0" name="Oval 364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1" name="Oval 365"/>
              <p:cNvSpPr>
                <a:spLocks noChangeArrowheads="1"/>
              </p:cNvSpPr>
              <p:nvPr/>
            </p:nvSpPr>
            <p:spPr bwMode="auto">
              <a:xfrm>
                <a:off x="4320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2" name="Oval 366"/>
              <p:cNvSpPr>
                <a:spLocks noChangeArrowheads="1"/>
              </p:cNvSpPr>
              <p:nvPr/>
            </p:nvSpPr>
            <p:spPr bwMode="auto">
              <a:xfrm>
                <a:off x="4416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3" name="Oval 367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4" name="Oval 368"/>
              <p:cNvSpPr>
                <a:spLocks noChangeArrowheads="1"/>
              </p:cNvSpPr>
              <p:nvPr/>
            </p:nvSpPr>
            <p:spPr bwMode="auto">
              <a:xfrm>
                <a:off x="4608" y="2880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8001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13" name="Line 376"/>
            <p:cNvSpPr>
              <a:spLocks noChangeShapeType="1"/>
            </p:cNvSpPr>
            <p:nvPr/>
          </p:nvSpPr>
          <p:spPr bwMode="auto">
            <a:xfrm>
              <a:off x="2667000" y="5181600"/>
              <a:ext cx="0" cy="152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4" name="Line 377"/>
            <p:cNvSpPr>
              <a:spLocks noChangeShapeType="1"/>
            </p:cNvSpPr>
            <p:nvPr/>
          </p:nvSpPr>
          <p:spPr bwMode="auto">
            <a:xfrm>
              <a:off x="3657600" y="5181600"/>
              <a:ext cx="0" cy="152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5" name="Line 378"/>
            <p:cNvSpPr>
              <a:spLocks noChangeShapeType="1"/>
            </p:cNvSpPr>
            <p:nvPr/>
          </p:nvSpPr>
          <p:spPr bwMode="auto">
            <a:xfrm>
              <a:off x="4648200" y="5181600"/>
              <a:ext cx="0" cy="152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6" name="Line 374"/>
            <p:cNvSpPr>
              <a:spLocks noChangeShapeType="1"/>
            </p:cNvSpPr>
            <p:nvPr/>
          </p:nvSpPr>
          <p:spPr bwMode="auto">
            <a:xfrm>
              <a:off x="2057400" y="5181600"/>
              <a:ext cx="3352800" cy="0"/>
            </a:xfrm>
            <a:prstGeom prst="line">
              <a:avLst/>
            </a:prstGeom>
            <a:noFill/>
            <a:ln w="77851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217" name="Straight Arrow Connector 357"/>
            <p:cNvCxnSpPr>
              <a:cxnSpLocks noChangeShapeType="1"/>
            </p:cNvCxnSpPr>
            <p:nvPr/>
          </p:nvCxnSpPr>
          <p:spPr bwMode="auto">
            <a:xfrm rot="16200000" flipV="1">
              <a:off x="4537075" y="4302124"/>
              <a:ext cx="381000" cy="6351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</p:spPr>
        </p:cxnSp>
        <p:cxnSp>
          <p:nvCxnSpPr>
            <p:cNvPr id="6218" name="Straight Connector 364"/>
            <p:cNvCxnSpPr>
              <a:cxnSpLocks noChangeShapeType="1"/>
            </p:cNvCxnSpPr>
            <p:nvPr/>
          </p:nvCxnSpPr>
          <p:spPr bwMode="auto">
            <a:xfrm rot="5400000">
              <a:off x="5143500" y="4762500"/>
              <a:ext cx="228600" cy="0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</p:cxnSp>
        <p:sp>
          <p:nvSpPr>
            <p:cNvPr id="6219" name="Line 249"/>
            <p:cNvSpPr>
              <a:spLocks noChangeShapeType="1"/>
            </p:cNvSpPr>
            <p:nvPr/>
          </p:nvSpPr>
          <p:spPr bwMode="auto">
            <a:xfrm>
              <a:off x="1828800" y="4495800"/>
              <a:ext cx="2438400" cy="0"/>
            </a:xfrm>
            <a:prstGeom prst="line">
              <a:avLst/>
            </a:prstGeom>
            <a:noFill/>
            <a:ln w="77851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220" name="Straight Connector 369"/>
            <p:cNvCxnSpPr>
              <a:cxnSpLocks noChangeShapeType="1"/>
            </p:cNvCxnSpPr>
            <p:nvPr/>
          </p:nvCxnSpPr>
          <p:spPr bwMode="auto">
            <a:xfrm rot="10800000">
              <a:off x="1066804" y="3581400"/>
              <a:ext cx="2971796" cy="2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</p:cxnSp>
        <p:sp>
          <p:nvSpPr>
            <p:cNvPr id="6221" name="Rectangle 371"/>
            <p:cNvSpPr>
              <a:spLocks noChangeArrowheads="1"/>
            </p:cNvSpPr>
            <p:nvPr/>
          </p:nvSpPr>
          <p:spPr bwMode="auto">
            <a:xfrm>
              <a:off x="838200" y="1447800"/>
              <a:ext cx="1143000" cy="1447800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/>
                <a:t>4.5K</a:t>
              </a:r>
            </a:p>
            <a:p>
              <a:r>
                <a:rPr lang="en-US"/>
                <a:t>PLANT</a:t>
              </a:r>
            </a:p>
          </p:txBody>
        </p:sp>
        <p:cxnSp>
          <p:nvCxnSpPr>
            <p:cNvPr id="6222" name="Straight Arrow Connector 373"/>
            <p:cNvCxnSpPr>
              <a:cxnSpLocks noChangeShapeType="1"/>
            </p:cNvCxnSpPr>
            <p:nvPr/>
          </p:nvCxnSpPr>
          <p:spPr bwMode="auto">
            <a:xfrm rot="5400000" flipH="1" flipV="1">
              <a:off x="1499391" y="2074073"/>
              <a:ext cx="1717681" cy="7937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grpSp>
          <p:nvGrpSpPr>
            <p:cNvPr id="6258" name="Group 375"/>
            <p:cNvGrpSpPr>
              <a:grpSpLocks/>
            </p:cNvGrpSpPr>
            <p:nvPr/>
          </p:nvGrpSpPr>
          <p:grpSpPr bwMode="auto">
            <a:xfrm>
              <a:off x="3349012" y="3705102"/>
              <a:ext cx="190496" cy="152400"/>
              <a:chOff x="3962400" y="5029200"/>
              <a:chExt cx="190496" cy="152400"/>
            </a:xfrm>
          </p:grpSpPr>
          <p:sp>
            <p:nvSpPr>
              <p:cNvPr id="6254" name="Flowchart: Collate 376"/>
              <p:cNvSpPr>
                <a:spLocks noChangeArrowheads="1"/>
              </p:cNvSpPr>
              <p:nvPr/>
            </p:nvSpPr>
            <p:spPr bwMode="auto">
              <a:xfrm>
                <a:off x="3962400" y="5029200"/>
                <a:ext cx="76200" cy="152400"/>
              </a:xfrm>
              <a:prstGeom prst="flowChartCollate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5" name="Flowchart: Delay 377"/>
              <p:cNvSpPr>
                <a:spLocks noChangeArrowheads="1"/>
              </p:cNvSpPr>
              <p:nvPr/>
            </p:nvSpPr>
            <p:spPr bwMode="auto">
              <a:xfrm>
                <a:off x="4076696" y="5067296"/>
                <a:ext cx="76200" cy="76200"/>
              </a:xfrm>
              <a:prstGeom prst="flowChartDelay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256" name="Straight Connector 378"/>
              <p:cNvCxnSpPr>
                <a:cxnSpLocks noChangeShapeType="1"/>
                <a:stCxn id="6254" idx="1"/>
                <a:endCxn id="6255" idx="1"/>
              </p:cNvCxnSpPr>
              <p:nvPr/>
            </p:nvCxnSpPr>
            <p:spPr bwMode="auto">
              <a:xfrm rot="5400000" flipH="1" flipV="1">
                <a:off x="4038596" y="5067300"/>
                <a:ext cx="4" cy="7619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6224" name="Straight Connector 380"/>
            <p:cNvCxnSpPr>
              <a:cxnSpLocks noChangeShapeType="1"/>
            </p:cNvCxnSpPr>
            <p:nvPr/>
          </p:nvCxnSpPr>
          <p:spPr bwMode="auto">
            <a:xfrm rot="5400000">
              <a:off x="723900" y="3238500"/>
              <a:ext cx="685800" cy="0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</p:cxnSp>
        <p:sp>
          <p:nvSpPr>
            <p:cNvPr id="6225" name="Freeform 57"/>
            <p:cNvSpPr>
              <a:spLocks/>
            </p:cNvSpPr>
            <p:nvPr/>
          </p:nvSpPr>
          <p:spPr bwMode="auto">
            <a:xfrm>
              <a:off x="1066800" y="1066800"/>
              <a:ext cx="304800" cy="304800"/>
            </a:xfrm>
            <a:custGeom>
              <a:avLst/>
              <a:gdLst>
                <a:gd name="T0" fmla="*/ 79 w 79"/>
                <a:gd name="T1" fmla="*/ 118 h 118"/>
                <a:gd name="T2" fmla="*/ 0 w 79"/>
                <a:gd name="T3" fmla="*/ 88 h 118"/>
                <a:gd name="T4" fmla="*/ 0 w 79"/>
                <a:gd name="T5" fmla="*/ 29 h 118"/>
                <a:gd name="T6" fmla="*/ 79 w 79"/>
                <a:gd name="T7" fmla="*/ 0 h 118"/>
                <a:gd name="T8" fmla="*/ 79 w 79"/>
                <a:gd name="T9" fmla="*/ 118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8"/>
                <a:gd name="T17" fmla="*/ 79 w 79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8">
                  <a:moveTo>
                    <a:pt x="79" y="118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8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226" name="Straight Connector 385"/>
            <p:cNvCxnSpPr>
              <a:cxnSpLocks noChangeShapeType="1"/>
            </p:cNvCxnSpPr>
            <p:nvPr/>
          </p:nvCxnSpPr>
          <p:spPr bwMode="auto">
            <a:xfrm rot="10800000">
              <a:off x="914400" y="1219200"/>
              <a:ext cx="1524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27" name="Straight Connector 387"/>
            <p:cNvCxnSpPr>
              <a:cxnSpLocks noChangeShapeType="1"/>
            </p:cNvCxnSpPr>
            <p:nvPr/>
          </p:nvCxnSpPr>
          <p:spPr bwMode="auto">
            <a:xfrm rot="5400000">
              <a:off x="800100" y="1333500"/>
              <a:ext cx="2286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28" name="Straight Connector 389"/>
            <p:cNvCxnSpPr>
              <a:cxnSpLocks noChangeShapeType="1"/>
            </p:cNvCxnSpPr>
            <p:nvPr/>
          </p:nvCxnSpPr>
          <p:spPr bwMode="auto">
            <a:xfrm rot="10800000">
              <a:off x="1371600" y="1219200"/>
              <a:ext cx="4572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229" name="Freeform 57"/>
            <p:cNvSpPr>
              <a:spLocks/>
            </p:cNvSpPr>
            <p:nvPr/>
          </p:nvSpPr>
          <p:spPr bwMode="auto">
            <a:xfrm>
              <a:off x="1447800" y="1029675"/>
              <a:ext cx="304800" cy="381000"/>
            </a:xfrm>
            <a:custGeom>
              <a:avLst/>
              <a:gdLst>
                <a:gd name="T0" fmla="*/ 79 w 79"/>
                <a:gd name="T1" fmla="*/ 118 h 118"/>
                <a:gd name="T2" fmla="*/ 0 w 79"/>
                <a:gd name="T3" fmla="*/ 88 h 118"/>
                <a:gd name="T4" fmla="*/ 0 w 79"/>
                <a:gd name="T5" fmla="*/ 29 h 118"/>
                <a:gd name="T6" fmla="*/ 79 w 79"/>
                <a:gd name="T7" fmla="*/ 0 h 118"/>
                <a:gd name="T8" fmla="*/ 79 w 79"/>
                <a:gd name="T9" fmla="*/ 118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8"/>
                <a:gd name="T17" fmla="*/ 79 w 79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8">
                  <a:moveTo>
                    <a:pt x="79" y="118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8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230" name="Straight Connector 391"/>
            <p:cNvCxnSpPr>
              <a:cxnSpLocks noChangeShapeType="1"/>
            </p:cNvCxnSpPr>
            <p:nvPr/>
          </p:nvCxnSpPr>
          <p:spPr bwMode="auto">
            <a:xfrm rot="5400000">
              <a:off x="1714500" y="1333500"/>
              <a:ext cx="2286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31" name="Straight Arrow Connector 396"/>
            <p:cNvCxnSpPr>
              <a:cxnSpLocks noChangeShapeType="1"/>
            </p:cNvCxnSpPr>
            <p:nvPr/>
          </p:nvCxnSpPr>
          <p:spPr bwMode="auto">
            <a:xfrm rot="10800000">
              <a:off x="1828800" y="1219200"/>
              <a:ext cx="5334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6232" name="Straight Connector 400"/>
            <p:cNvCxnSpPr>
              <a:cxnSpLocks noChangeShapeType="1"/>
            </p:cNvCxnSpPr>
            <p:nvPr/>
          </p:nvCxnSpPr>
          <p:spPr bwMode="auto">
            <a:xfrm rot="5400000" flipH="1" flipV="1">
              <a:off x="1905000" y="2895600"/>
              <a:ext cx="6096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33" name="Straight Arrow Connector 402"/>
            <p:cNvCxnSpPr>
              <a:cxnSpLocks noChangeShapeType="1"/>
            </p:cNvCxnSpPr>
            <p:nvPr/>
          </p:nvCxnSpPr>
          <p:spPr bwMode="auto">
            <a:xfrm rot="10800000">
              <a:off x="1981200" y="2590800"/>
              <a:ext cx="228600" cy="1588"/>
            </a:xfrm>
            <a:prstGeom prst="straightConnector1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234" name="Freeform 46"/>
            <p:cNvSpPr>
              <a:spLocks/>
            </p:cNvSpPr>
            <p:nvPr/>
          </p:nvSpPr>
          <p:spPr bwMode="auto">
            <a:xfrm>
              <a:off x="4351093" y="3072855"/>
              <a:ext cx="152400" cy="125413"/>
            </a:xfrm>
            <a:custGeom>
              <a:avLst/>
              <a:gdLst>
                <a:gd name="T0" fmla="*/ 47 w 96"/>
                <a:gd name="T1" fmla="*/ 0 h 79"/>
                <a:gd name="T2" fmla="*/ 0 w 96"/>
                <a:gd name="T3" fmla="*/ 79 h 79"/>
                <a:gd name="T4" fmla="*/ 96 w 96"/>
                <a:gd name="T5" fmla="*/ 79 h 79"/>
                <a:gd name="T6" fmla="*/ 47 w 9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9"/>
                <a:gd name="T14" fmla="*/ 96 w 9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9">
                  <a:moveTo>
                    <a:pt x="47" y="0"/>
                  </a:moveTo>
                  <a:lnTo>
                    <a:pt x="0" y="79"/>
                  </a:lnTo>
                  <a:lnTo>
                    <a:pt x="96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B05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265" name="Group 35"/>
            <p:cNvGrpSpPr>
              <a:grpSpLocks/>
            </p:cNvGrpSpPr>
            <p:nvPr/>
          </p:nvGrpSpPr>
          <p:grpSpPr bwMode="auto">
            <a:xfrm>
              <a:off x="3962400" y="3962400"/>
              <a:ext cx="304800" cy="152400"/>
              <a:chOff x="3964" y="2723"/>
              <a:chExt cx="431" cy="157"/>
            </a:xfrm>
          </p:grpSpPr>
          <p:grpSp>
            <p:nvGrpSpPr>
              <p:cNvPr id="6266" name="Group 33"/>
              <p:cNvGrpSpPr>
                <a:grpSpLocks/>
              </p:cNvGrpSpPr>
              <p:nvPr/>
            </p:nvGrpSpPr>
            <p:grpSpPr bwMode="auto">
              <a:xfrm>
                <a:off x="3964" y="2723"/>
                <a:ext cx="431" cy="157"/>
                <a:chOff x="3964" y="2723"/>
                <a:chExt cx="431" cy="157"/>
              </a:xfrm>
            </p:grpSpPr>
            <p:sp>
              <p:nvSpPr>
                <p:cNvPr id="6252" name="Freeform 31"/>
                <p:cNvSpPr>
                  <a:spLocks/>
                </p:cNvSpPr>
                <p:nvPr/>
              </p:nvSpPr>
              <p:spPr bwMode="auto">
                <a:xfrm>
                  <a:off x="3964" y="2723"/>
                  <a:ext cx="431" cy="157"/>
                </a:xfrm>
                <a:custGeom>
                  <a:avLst/>
                  <a:gdLst>
                    <a:gd name="T0" fmla="*/ 26 w 431"/>
                    <a:gd name="T1" fmla="*/ 0 h 157"/>
                    <a:gd name="T2" fmla="*/ 16 w 431"/>
                    <a:gd name="T3" fmla="*/ 2 h 157"/>
                    <a:gd name="T4" fmla="*/ 8 w 431"/>
                    <a:gd name="T5" fmla="*/ 9 h 157"/>
                    <a:gd name="T6" fmla="*/ 2 w 431"/>
                    <a:gd name="T7" fmla="*/ 17 h 157"/>
                    <a:gd name="T8" fmla="*/ 0 w 431"/>
                    <a:gd name="T9" fmla="*/ 27 h 157"/>
                    <a:gd name="T10" fmla="*/ 0 w 431"/>
                    <a:gd name="T11" fmla="*/ 131 h 157"/>
                    <a:gd name="T12" fmla="*/ 2 w 431"/>
                    <a:gd name="T13" fmla="*/ 141 h 157"/>
                    <a:gd name="T14" fmla="*/ 8 w 431"/>
                    <a:gd name="T15" fmla="*/ 149 h 157"/>
                    <a:gd name="T16" fmla="*/ 16 w 431"/>
                    <a:gd name="T17" fmla="*/ 156 h 157"/>
                    <a:gd name="T18" fmla="*/ 26 w 431"/>
                    <a:gd name="T19" fmla="*/ 157 h 157"/>
                    <a:gd name="T20" fmla="*/ 405 w 431"/>
                    <a:gd name="T21" fmla="*/ 157 h 157"/>
                    <a:gd name="T22" fmla="*/ 415 w 431"/>
                    <a:gd name="T23" fmla="*/ 156 h 157"/>
                    <a:gd name="T24" fmla="*/ 423 w 431"/>
                    <a:gd name="T25" fmla="*/ 149 h 157"/>
                    <a:gd name="T26" fmla="*/ 430 w 431"/>
                    <a:gd name="T27" fmla="*/ 141 h 157"/>
                    <a:gd name="T28" fmla="*/ 431 w 431"/>
                    <a:gd name="T29" fmla="*/ 131 h 157"/>
                    <a:gd name="T30" fmla="*/ 431 w 431"/>
                    <a:gd name="T31" fmla="*/ 27 h 157"/>
                    <a:gd name="T32" fmla="*/ 430 w 431"/>
                    <a:gd name="T33" fmla="*/ 17 h 157"/>
                    <a:gd name="T34" fmla="*/ 423 w 431"/>
                    <a:gd name="T35" fmla="*/ 9 h 157"/>
                    <a:gd name="T36" fmla="*/ 415 w 431"/>
                    <a:gd name="T37" fmla="*/ 2 h 157"/>
                    <a:gd name="T38" fmla="*/ 405 w 431"/>
                    <a:gd name="T39" fmla="*/ 0 h 157"/>
                    <a:gd name="T40" fmla="*/ 26 w 431"/>
                    <a:gd name="T41" fmla="*/ 0 h 15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31"/>
                    <a:gd name="T64" fmla="*/ 0 h 157"/>
                    <a:gd name="T65" fmla="*/ 431 w 431"/>
                    <a:gd name="T66" fmla="*/ 157 h 15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31" h="157">
                      <a:moveTo>
                        <a:pt x="26" y="0"/>
                      </a:moveTo>
                      <a:lnTo>
                        <a:pt x="16" y="2"/>
                      </a:lnTo>
                      <a:lnTo>
                        <a:pt x="8" y="9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31"/>
                      </a:lnTo>
                      <a:lnTo>
                        <a:pt x="2" y="141"/>
                      </a:lnTo>
                      <a:lnTo>
                        <a:pt x="8" y="149"/>
                      </a:lnTo>
                      <a:lnTo>
                        <a:pt x="16" y="156"/>
                      </a:lnTo>
                      <a:lnTo>
                        <a:pt x="26" y="157"/>
                      </a:lnTo>
                      <a:lnTo>
                        <a:pt x="405" y="157"/>
                      </a:lnTo>
                      <a:lnTo>
                        <a:pt x="415" y="156"/>
                      </a:lnTo>
                      <a:lnTo>
                        <a:pt x="423" y="149"/>
                      </a:lnTo>
                      <a:lnTo>
                        <a:pt x="430" y="141"/>
                      </a:lnTo>
                      <a:lnTo>
                        <a:pt x="431" y="131"/>
                      </a:lnTo>
                      <a:lnTo>
                        <a:pt x="431" y="27"/>
                      </a:lnTo>
                      <a:lnTo>
                        <a:pt x="430" y="17"/>
                      </a:lnTo>
                      <a:lnTo>
                        <a:pt x="423" y="9"/>
                      </a:lnTo>
                      <a:lnTo>
                        <a:pt x="415" y="2"/>
                      </a:lnTo>
                      <a:lnTo>
                        <a:pt x="40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53" name="Freeform 32"/>
                <p:cNvSpPr>
                  <a:spLocks/>
                </p:cNvSpPr>
                <p:nvPr/>
              </p:nvSpPr>
              <p:spPr bwMode="auto">
                <a:xfrm>
                  <a:off x="3964" y="2802"/>
                  <a:ext cx="428" cy="28"/>
                </a:xfrm>
                <a:custGeom>
                  <a:avLst/>
                  <a:gdLst>
                    <a:gd name="T0" fmla="*/ 0 w 428"/>
                    <a:gd name="T1" fmla="*/ 6 h 28"/>
                    <a:gd name="T2" fmla="*/ 10 w 428"/>
                    <a:gd name="T3" fmla="*/ 3 h 28"/>
                    <a:gd name="T4" fmla="*/ 21 w 428"/>
                    <a:gd name="T5" fmla="*/ 2 h 28"/>
                    <a:gd name="T6" fmla="*/ 41 w 428"/>
                    <a:gd name="T7" fmla="*/ 0 h 28"/>
                    <a:gd name="T8" fmla="*/ 59 w 428"/>
                    <a:gd name="T9" fmla="*/ 0 h 28"/>
                    <a:gd name="T10" fmla="*/ 67 w 428"/>
                    <a:gd name="T11" fmla="*/ 3 h 28"/>
                    <a:gd name="T12" fmla="*/ 77 w 428"/>
                    <a:gd name="T13" fmla="*/ 5 h 28"/>
                    <a:gd name="T14" fmla="*/ 96 w 428"/>
                    <a:gd name="T15" fmla="*/ 16 h 28"/>
                    <a:gd name="T16" fmla="*/ 114 w 428"/>
                    <a:gd name="T17" fmla="*/ 28 h 28"/>
                    <a:gd name="T18" fmla="*/ 131 w 428"/>
                    <a:gd name="T19" fmla="*/ 28 h 28"/>
                    <a:gd name="T20" fmla="*/ 144 w 428"/>
                    <a:gd name="T21" fmla="*/ 28 h 28"/>
                    <a:gd name="T22" fmla="*/ 155 w 428"/>
                    <a:gd name="T23" fmla="*/ 26 h 28"/>
                    <a:gd name="T24" fmla="*/ 168 w 428"/>
                    <a:gd name="T25" fmla="*/ 23 h 28"/>
                    <a:gd name="T26" fmla="*/ 180 w 428"/>
                    <a:gd name="T27" fmla="*/ 16 h 28"/>
                    <a:gd name="T28" fmla="*/ 193 w 428"/>
                    <a:gd name="T29" fmla="*/ 13 h 28"/>
                    <a:gd name="T30" fmla="*/ 221 w 428"/>
                    <a:gd name="T31" fmla="*/ 8 h 28"/>
                    <a:gd name="T32" fmla="*/ 237 w 428"/>
                    <a:gd name="T33" fmla="*/ 5 h 28"/>
                    <a:gd name="T34" fmla="*/ 255 w 428"/>
                    <a:gd name="T35" fmla="*/ 2 h 28"/>
                    <a:gd name="T36" fmla="*/ 273 w 428"/>
                    <a:gd name="T37" fmla="*/ 2 h 28"/>
                    <a:gd name="T38" fmla="*/ 291 w 428"/>
                    <a:gd name="T39" fmla="*/ 0 h 28"/>
                    <a:gd name="T40" fmla="*/ 338 w 428"/>
                    <a:gd name="T41" fmla="*/ 2 h 28"/>
                    <a:gd name="T42" fmla="*/ 385 w 428"/>
                    <a:gd name="T43" fmla="*/ 3 h 28"/>
                    <a:gd name="T44" fmla="*/ 394 w 428"/>
                    <a:gd name="T45" fmla="*/ 5 h 28"/>
                    <a:gd name="T46" fmla="*/ 402 w 428"/>
                    <a:gd name="T47" fmla="*/ 6 h 28"/>
                    <a:gd name="T48" fmla="*/ 408 w 428"/>
                    <a:gd name="T49" fmla="*/ 10 h 28"/>
                    <a:gd name="T50" fmla="*/ 415 w 428"/>
                    <a:gd name="T51" fmla="*/ 15 h 28"/>
                    <a:gd name="T52" fmla="*/ 420 w 428"/>
                    <a:gd name="T53" fmla="*/ 16 h 28"/>
                    <a:gd name="T54" fmla="*/ 428 w 428"/>
                    <a:gd name="T55" fmla="*/ 18 h 2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428"/>
                    <a:gd name="T85" fmla="*/ 0 h 28"/>
                    <a:gd name="T86" fmla="*/ 428 w 428"/>
                    <a:gd name="T87" fmla="*/ 28 h 2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428" h="28">
                      <a:moveTo>
                        <a:pt x="0" y="6"/>
                      </a:moveTo>
                      <a:lnTo>
                        <a:pt x="10" y="3"/>
                      </a:lnTo>
                      <a:lnTo>
                        <a:pt x="21" y="2"/>
                      </a:lnTo>
                      <a:lnTo>
                        <a:pt x="41" y="0"/>
                      </a:lnTo>
                      <a:lnTo>
                        <a:pt x="59" y="0"/>
                      </a:lnTo>
                      <a:lnTo>
                        <a:pt x="67" y="3"/>
                      </a:lnTo>
                      <a:lnTo>
                        <a:pt x="77" y="5"/>
                      </a:lnTo>
                      <a:lnTo>
                        <a:pt x="96" y="16"/>
                      </a:lnTo>
                      <a:lnTo>
                        <a:pt x="114" y="28"/>
                      </a:lnTo>
                      <a:lnTo>
                        <a:pt x="131" y="28"/>
                      </a:lnTo>
                      <a:lnTo>
                        <a:pt x="144" y="28"/>
                      </a:lnTo>
                      <a:lnTo>
                        <a:pt x="155" y="26"/>
                      </a:lnTo>
                      <a:lnTo>
                        <a:pt x="168" y="23"/>
                      </a:lnTo>
                      <a:lnTo>
                        <a:pt x="180" y="16"/>
                      </a:lnTo>
                      <a:lnTo>
                        <a:pt x="193" y="13"/>
                      </a:lnTo>
                      <a:lnTo>
                        <a:pt x="221" y="8"/>
                      </a:lnTo>
                      <a:lnTo>
                        <a:pt x="237" y="5"/>
                      </a:lnTo>
                      <a:lnTo>
                        <a:pt x="255" y="2"/>
                      </a:lnTo>
                      <a:lnTo>
                        <a:pt x="273" y="2"/>
                      </a:lnTo>
                      <a:lnTo>
                        <a:pt x="291" y="0"/>
                      </a:lnTo>
                      <a:lnTo>
                        <a:pt x="338" y="2"/>
                      </a:lnTo>
                      <a:lnTo>
                        <a:pt x="385" y="3"/>
                      </a:lnTo>
                      <a:lnTo>
                        <a:pt x="394" y="5"/>
                      </a:lnTo>
                      <a:lnTo>
                        <a:pt x="402" y="6"/>
                      </a:lnTo>
                      <a:lnTo>
                        <a:pt x="408" y="10"/>
                      </a:lnTo>
                      <a:lnTo>
                        <a:pt x="415" y="15"/>
                      </a:lnTo>
                      <a:lnTo>
                        <a:pt x="420" y="16"/>
                      </a:lnTo>
                      <a:lnTo>
                        <a:pt x="428" y="1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251" name="Line 34"/>
              <p:cNvSpPr>
                <a:spLocks noChangeShapeType="1"/>
              </p:cNvSpPr>
              <p:nvPr/>
            </p:nvSpPr>
            <p:spPr bwMode="auto">
              <a:xfrm flipH="1">
                <a:off x="3964" y="2853"/>
                <a:ext cx="43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67" name="Group 42"/>
            <p:cNvGrpSpPr>
              <a:grpSpLocks/>
            </p:cNvGrpSpPr>
            <p:nvPr/>
          </p:nvGrpSpPr>
          <p:grpSpPr bwMode="auto">
            <a:xfrm>
              <a:off x="3953610" y="3581400"/>
              <a:ext cx="80962" cy="386984"/>
              <a:chOff x="4057" y="2539"/>
              <a:chExt cx="51" cy="198"/>
            </a:xfrm>
          </p:grpSpPr>
          <p:sp>
            <p:nvSpPr>
              <p:cNvPr id="6248" name="Line 40"/>
              <p:cNvSpPr>
                <a:spLocks noChangeShapeType="1"/>
              </p:cNvSpPr>
              <p:nvPr/>
            </p:nvSpPr>
            <p:spPr bwMode="auto">
              <a:xfrm>
                <a:off x="4082" y="2539"/>
                <a:ext cx="1" cy="14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" name="Freeform 41"/>
              <p:cNvSpPr>
                <a:spLocks/>
              </p:cNvSpPr>
              <p:nvPr/>
            </p:nvSpPr>
            <p:spPr bwMode="auto">
              <a:xfrm>
                <a:off x="4057" y="2684"/>
                <a:ext cx="51" cy="53"/>
              </a:xfrm>
              <a:custGeom>
                <a:avLst/>
                <a:gdLst>
                  <a:gd name="T0" fmla="*/ 0 w 51"/>
                  <a:gd name="T1" fmla="*/ 0 h 53"/>
                  <a:gd name="T2" fmla="*/ 25 w 51"/>
                  <a:gd name="T3" fmla="*/ 53 h 53"/>
                  <a:gd name="T4" fmla="*/ 51 w 51"/>
                  <a:gd name="T5" fmla="*/ 0 h 53"/>
                  <a:gd name="T6" fmla="*/ 0 w 51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53"/>
                  <a:gd name="T14" fmla="*/ 51 w 51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53">
                    <a:moveTo>
                      <a:pt x="0" y="0"/>
                    </a:moveTo>
                    <a:lnTo>
                      <a:pt x="25" y="53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68" name="Group 423"/>
            <p:cNvGrpSpPr>
              <a:grpSpLocks/>
            </p:cNvGrpSpPr>
            <p:nvPr/>
          </p:nvGrpSpPr>
          <p:grpSpPr bwMode="auto">
            <a:xfrm>
              <a:off x="3962400" y="3657600"/>
              <a:ext cx="190496" cy="152400"/>
              <a:chOff x="3962400" y="5029200"/>
              <a:chExt cx="190496" cy="152400"/>
            </a:xfrm>
          </p:grpSpPr>
          <p:sp>
            <p:nvSpPr>
              <p:cNvPr id="6245" name="Flowchart: Collate 424"/>
              <p:cNvSpPr>
                <a:spLocks noChangeArrowheads="1"/>
              </p:cNvSpPr>
              <p:nvPr/>
            </p:nvSpPr>
            <p:spPr bwMode="auto">
              <a:xfrm>
                <a:off x="3962400" y="5029200"/>
                <a:ext cx="76200" cy="152400"/>
              </a:xfrm>
              <a:prstGeom prst="flowChartCollate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6" name="Flowchart: Delay 425"/>
              <p:cNvSpPr>
                <a:spLocks noChangeArrowheads="1"/>
              </p:cNvSpPr>
              <p:nvPr/>
            </p:nvSpPr>
            <p:spPr bwMode="auto">
              <a:xfrm>
                <a:off x="4076696" y="5067296"/>
                <a:ext cx="76200" cy="76200"/>
              </a:xfrm>
              <a:prstGeom prst="flowChartDelay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247" name="Straight Connector 426"/>
              <p:cNvCxnSpPr>
                <a:cxnSpLocks noChangeShapeType="1"/>
                <a:stCxn id="6245" idx="1"/>
                <a:endCxn id="6246" idx="1"/>
              </p:cNvCxnSpPr>
              <p:nvPr/>
            </p:nvCxnSpPr>
            <p:spPr bwMode="auto">
              <a:xfrm rot="5400000" flipH="1" flipV="1">
                <a:off x="4038596" y="5067300"/>
                <a:ext cx="4" cy="7619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6238" name="Straight Arrow Connector 435"/>
            <p:cNvCxnSpPr>
              <a:cxnSpLocks noChangeShapeType="1"/>
            </p:cNvCxnSpPr>
            <p:nvPr/>
          </p:nvCxnSpPr>
          <p:spPr bwMode="auto">
            <a:xfrm rot="10800000">
              <a:off x="4495800" y="1524000"/>
              <a:ext cx="2286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239" name="Straight Arrow Connector 439"/>
            <p:cNvCxnSpPr>
              <a:cxnSpLocks noChangeShapeType="1"/>
            </p:cNvCxnSpPr>
            <p:nvPr/>
          </p:nvCxnSpPr>
          <p:spPr bwMode="auto">
            <a:xfrm>
              <a:off x="3581400" y="2438400"/>
              <a:ext cx="4572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240" name="TextBox 440"/>
            <p:cNvSpPr txBox="1">
              <a:spLocks noChangeArrowheads="1"/>
            </p:cNvSpPr>
            <p:nvPr/>
          </p:nvSpPr>
          <p:spPr bwMode="auto">
            <a:xfrm>
              <a:off x="3352800" y="2286000"/>
              <a:ext cx="37382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/>
                <a:t>LN2</a:t>
              </a:r>
            </a:p>
          </p:txBody>
        </p:sp>
        <p:cxnSp>
          <p:nvCxnSpPr>
            <p:cNvPr id="6241" name="Straight Connector 443"/>
            <p:cNvCxnSpPr>
              <a:cxnSpLocks noChangeShapeType="1"/>
            </p:cNvCxnSpPr>
            <p:nvPr/>
          </p:nvCxnSpPr>
          <p:spPr bwMode="auto">
            <a:xfrm rot="10800000">
              <a:off x="1828800" y="3429000"/>
              <a:ext cx="182880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42" name="Straight Arrow Connector 445"/>
            <p:cNvCxnSpPr>
              <a:cxnSpLocks noChangeShapeType="1"/>
            </p:cNvCxnSpPr>
            <p:nvPr/>
          </p:nvCxnSpPr>
          <p:spPr bwMode="auto">
            <a:xfrm rot="5400000" flipH="1" flipV="1">
              <a:off x="1562100" y="3162300"/>
              <a:ext cx="5334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6243" name="Straight Arrow Connector 448"/>
            <p:cNvCxnSpPr>
              <a:cxnSpLocks noChangeShapeType="1"/>
            </p:cNvCxnSpPr>
            <p:nvPr/>
          </p:nvCxnSpPr>
          <p:spPr bwMode="auto">
            <a:xfrm rot="5400000" flipH="1" flipV="1">
              <a:off x="3467100" y="3848100"/>
              <a:ext cx="381000" cy="1588"/>
            </a:xfrm>
            <a:prstGeom prst="straightConnector1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6244" name="Straight Arrow Connector 450"/>
            <p:cNvCxnSpPr>
              <a:cxnSpLocks noChangeShapeType="1"/>
            </p:cNvCxnSpPr>
            <p:nvPr/>
          </p:nvCxnSpPr>
          <p:spPr bwMode="auto">
            <a:xfrm rot="5400000" flipH="1" flipV="1">
              <a:off x="3620294" y="3467100"/>
              <a:ext cx="75406" cy="794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2" descr="C:\Documents and Settings\dejan.C-AD\My Documents\MEeIC\TALK\AsychronousR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325"/>
            <a:ext cx="70294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5400"/>
            <a:ext cx="8229600" cy="508000"/>
          </a:xfrm>
        </p:spPr>
        <p:txBody>
          <a:bodyPr/>
          <a:lstStyle/>
          <a:p>
            <a:r>
              <a:rPr lang="en-US" sz="2000" b="0" dirty="0">
                <a:solidFill>
                  <a:srgbClr val="003399"/>
                </a:solidFill>
                <a:latin typeface="Comic Sans MS"/>
                <a:cs typeface="Comic Sans MS"/>
              </a:rPr>
              <a:t>Methods and solutions</a:t>
            </a:r>
            <a:r>
              <a:rPr lang="en-US" sz="2000" b="0" dirty="0">
                <a:latin typeface="Comic Sans MS"/>
                <a:cs typeface="Comic Sans MS"/>
              </a:rPr>
              <a:t>:</a:t>
            </a:r>
            <a:r>
              <a:rPr lang="en-US" sz="2000" b="0" dirty="0" smtClean="0">
                <a:latin typeface="Comic Sans MS"/>
                <a:cs typeface="Comic Sans MS"/>
              </a:rPr>
              <a:t> asynchronous arcs</a:t>
            </a:r>
            <a:endParaRPr lang="en-US" sz="2000" b="0" dirty="0">
              <a:latin typeface="Comic Sans MS"/>
              <a:cs typeface="Comic Sans MS"/>
            </a:endParaRPr>
          </a:p>
        </p:txBody>
      </p:sp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6034088" y="3481388"/>
            <a:ext cx="3109912" cy="132087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99"/>
                </a:solidFill>
                <a:latin typeface="Comic Sans MS"/>
                <a:cs typeface="Comic Sans MS"/>
              </a:rPr>
              <a:t>Dispersion function oscillates between </a:t>
            </a:r>
            <a:r>
              <a:rPr lang="en-US" sz="1600">
                <a:solidFill>
                  <a:srgbClr val="000099"/>
                </a:solidFill>
                <a:latin typeface="Comic Sans MS"/>
                <a:ea typeface="Tahoma" charset="0"/>
                <a:cs typeface="Comic Sans MS"/>
              </a:rPr>
              <a:t>±1.8 m and the momentum compaction is </a:t>
            </a:r>
            <a:r>
              <a:rPr lang="en-US" sz="1600" b="1">
                <a:solidFill>
                  <a:srgbClr val="000099"/>
                </a:solidFill>
                <a:latin typeface="Comic Sans MS"/>
                <a:ea typeface="Tahoma" charset="0"/>
                <a:cs typeface="Comic Sans MS"/>
              </a:rPr>
              <a:t>adjustable</a:t>
            </a:r>
            <a:r>
              <a:rPr lang="en-US" sz="1600">
                <a:solidFill>
                  <a:srgbClr val="000099"/>
                </a:solidFill>
                <a:latin typeface="Comic Sans MS"/>
                <a:ea typeface="Tahoma" charset="0"/>
                <a:cs typeface="Comic Sans MS"/>
              </a:rPr>
              <a:t>:</a:t>
            </a:r>
          </a:p>
          <a:p>
            <a:r>
              <a:rPr lang="en-US" sz="1600">
                <a:solidFill>
                  <a:srgbClr val="000099"/>
                </a:solidFill>
                <a:latin typeface="Comic Sans MS"/>
                <a:ea typeface="Tahoma" charset="0"/>
                <a:cs typeface="Comic Sans MS"/>
              </a:rPr>
              <a:t>       </a:t>
            </a:r>
            <a:endParaRPr lang="en-US" sz="160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45063" name="Text Box 14"/>
          <p:cNvSpPr txBox="1">
            <a:spLocks noChangeArrowheads="1"/>
          </p:cNvSpPr>
          <p:nvPr/>
        </p:nvSpPr>
        <p:spPr bwMode="auto">
          <a:xfrm>
            <a:off x="5929313" y="550863"/>
            <a:ext cx="3214687" cy="138243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Goals:</a:t>
            </a:r>
          </a:p>
          <a:p>
            <a:pPr marL="457200" indent="-457200"/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-Have a good </a:t>
            </a:r>
            <a:r>
              <a:rPr lang="en-US" sz="1400" dirty="0" smtClean="0">
                <a:solidFill>
                  <a:srgbClr val="000099"/>
                </a:solidFill>
                <a:latin typeface="Comic Sans MS"/>
                <a:cs typeface="Comic Sans MS"/>
              </a:rPr>
              <a:t>packing factor</a:t>
            </a:r>
          </a:p>
          <a:p>
            <a:pPr marL="457200" indent="-457200"/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- </a:t>
            </a:r>
            <a:r>
              <a:rPr lang="en-US" sz="1400" dirty="0">
                <a:solidFill>
                  <a:srgbClr val="000099"/>
                </a:solidFill>
                <a:latin typeface="Symbol" charset="2"/>
                <a:cs typeface="Symbol" charset="2"/>
              </a:rPr>
              <a:t>a</a:t>
            </a:r>
            <a:r>
              <a:rPr lang="en-US" sz="1400" baseline="-12000" dirty="0">
                <a:solidFill>
                  <a:srgbClr val="000099"/>
                </a:solidFill>
                <a:latin typeface="Comic Sans MS"/>
                <a:cs typeface="Comic Sans MS"/>
              </a:rPr>
              <a:t>c</a:t>
            </a:r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=0 or </a:t>
            </a:r>
            <a:r>
              <a:rPr lang="en-US" sz="1400" dirty="0" smtClean="0">
                <a:solidFill>
                  <a:srgbClr val="000099"/>
                </a:solidFill>
                <a:latin typeface="Comic Sans MS"/>
                <a:cs typeface="Comic Sans MS"/>
              </a:rPr>
              <a:t>M</a:t>
            </a:r>
            <a:r>
              <a:rPr lang="en-US" sz="1400" baseline="-12000" dirty="0" smtClean="0">
                <a:solidFill>
                  <a:srgbClr val="000099"/>
                </a:solidFill>
                <a:latin typeface="Comic Sans MS"/>
                <a:cs typeface="Comic Sans MS"/>
              </a:rPr>
              <a:t>5,6</a:t>
            </a:r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=0</a:t>
            </a:r>
          </a:p>
          <a:p>
            <a:pPr marL="457200" indent="-457200"/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-</a:t>
            </a:r>
            <a:r>
              <a:rPr lang="en-US" sz="1400" dirty="0" smtClean="0">
                <a:solidFill>
                  <a:srgbClr val="000099"/>
                </a:solidFill>
                <a:latin typeface="Comic Sans MS"/>
                <a:cs typeface="Comic Sans MS"/>
              </a:rPr>
              <a:t> small </a:t>
            </a:r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dispersion</a:t>
            </a:r>
          </a:p>
          <a:p>
            <a:pPr marL="457200" indent="-457200"/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-</a:t>
            </a:r>
            <a:r>
              <a:rPr lang="en-US" sz="1400" dirty="0" smtClean="0">
                <a:solidFill>
                  <a:srgbClr val="000099"/>
                </a:solidFill>
                <a:latin typeface="Comic Sans MS"/>
                <a:cs typeface="Comic Sans MS"/>
              </a:rPr>
              <a:t> small </a:t>
            </a:r>
            <a:r>
              <a:rPr lang="en-US" sz="1400" dirty="0" err="1">
                <a:solidFill>
                  <a:srgbClr val="000099"/>
                </a:solidFill>
                <a:latin typeface="Comic Sans MS"/>
                <a:cs typeface="Comic Sans MS"/>
              </a:rPr>
              <a:t>betatron</a:t>
            </a:r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 functions</a:t>
            </a:r>
          </a:p>
          <a:p>
            <a:pPr marL="457200" indent="-457200"/>
            <a:r>
              <a:rPr lang="en-US" sz="1400" dirty="0">
                <a:solidFill>
                  <a:srgbClr val="000099"/>
                </a:solidFill>
                <a:latin typeface="Comic Sans MS"/>
                <a:cs typeface="Comic Sans MS"/>
              </a:rPr>
              <a:t>- reduce cost of civil construction</a:t>
            </a:r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2697431" y="5992813"/>
            <a:ext cx="6662469" cy="52065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Comic Sans MS"/>
                <a:cs typeface="Comic Sans MS"/>
              </a:rPr>
              <a:t>Dejan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err="1">
                <a:latin typeface="Comic Sans MS"/>
                <a:cs typeface="Comic Sans MS"/>
              </a:rPr>
              <a:t>Trbojevic</a:t>
            </a:r>
            <a:r>
              <a:rPr lang="en-US" sz="1400" dirty="0">
                <a:latin typeface="Comic Sans MS"/>
                <a:cs typeface="Comic Sans MS"/>
              </a:rPr>
              <a:t>: EPAC 1990, pp. 1536:</a:t>
            </a:r>
          </a:p>
          <a:p>
            <a:r>
              <a:rPr lang="en-US" sz="1400" dirty="0">
                <a:latin typeface="Comic Sans MS"/>
                <a:cs typeface="Comic Sans MS"/>
              </a:rPr>
              <a:t>“Design Method for High energy Accelerators</a:t>
            </a:r>
            <a:r>
              <a:rPr lang="en-US" sz="1400" dirty="0" smtClean="0">
                <a:latin typeface="Comic Sans MS"/>
                <a:cs typeface="Comic Sans MS"/>
              </a:rPr>
              <a:t>  without </a:t>
            </a:r>
            <a:r>
              <a:rPr lang="en-US" sz="1400" dirty="0">
                <a:latin typeface="Comic Sans MS"/>
                <a:cs typeface="Comic Sans MS"/>
              </a:rPr>
              <a:t>Transition Energy.”</a:t>
            </a: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6191250" y="4595813"/>
          <a:ext cx="2478088" cy="890587"/>
        </p:xfrm>
        <a:graphic>
          <a:graphicData uri="http://schemas.openxmlformats.org/presentationml/2006/ole">
            <p:oleObj spid="_x0000_s247810" name="Equation" r:id="rId5" imgW="1130300" imgH="406400" progId="Equation.3">
              <p:embed/>
            </p:oleObj>
          </a:graphicData>
        </a:graphic>
      </p:graphicFrame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98450" y="5753256"/>
            <a:ext cx="2133600" cy="365125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Dejan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Trbojevic</a:t>
            </a:r>
            <a:endParaRPr lang="en-US" sz="1600" dirty="0" smtClean="0">
              <a:solidFill>
                <a:srgbClr val="000090"/>
              </a:solidFill>
              <a:latin typeface="Comic Sans MS"/>
              <a:ea typeface="Times New Roman" charset="0"/>
              <a:cs typeface="Comic Sans MS"/>
            </a:endParaRPr>
          </a:p>
        </p:txBody>
      </p:sp>
      <p:pic>
        <p:nvPicPr>
          <p:cNvPr id="11" name="Picture 1031" descr="C:\Documents and Settings\dejan.C-AD\My Documents\MEeIC\TALK\NormalizedDispersi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10259" y="2024132"/>
            <a:ext cx="2247541" cy="173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BetatronFunctionsInArc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3775" y="3135542"/>
            <a:ext cx="2397125" cy="224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/>
          <p:cNvSpPr/>
          <p:nvPr/>
        </p:nvSpPr>
        <p:spPr>
          <a:xfrm>
            <a:off x="3641725" y="2466975"/>
            <a:ext cx="522288" cy="5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4279900" y="2465388"/>
            <a:ext cx="898525" cy="587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" name="Rectangle 135"/>
          <p:cNvSpPr/>
          <p:nvPr/>
        </p:nvSpPr>
        <p:spPr>
          <a:xfrm rot="3325971">
            <a:off x="5139531" y="3544094"/>
            <a:ext cx="93663" cy="73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5" name="Rectangle 134"/>
          <p:cNvSpPr/>
          <p:nvPr/>
        </p:nvSpPr>
        <p:spPr>
          <a:xfrm rot="3325971">
            <a:off x="5287963" y="3775075"/>
            <a:ext cx="104775" cy="60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 rot="3325971">
            <a:off x="5427663" y="3983038"/>
            <a:ext cx="112712" cy="555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" name="Rectangle 132"/>
          <p:cNvSpPr/>
          <p:nvPr/>
        </p:nvSpPr>
        <p:spPr>
          <a:xfrm rot="1593518">
            <a:off x="5816600" y="4654550"/>
            <a:ext cx="1425575" cy="666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030538" y="4010025"/>
            <a:ext cx="127000" cy="746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244975" y="3275013"/>
            <a:ext cx="441325" cy="555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497388" y="1685925"/>
            <a:ext cx="439737" cy="5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5046663" y="1685925"/>
            <a:ext cx="473075" cy="57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8" name="Rectangle 127"/>
          <p:cNvSpPr/>
          <p:nvPr/>
        </p:nvSpPr>
        <p:spPr>
          <a:xfrm rot="3106040">
            <a:off x="7030244" y="4683919"/>
            <a:ext cx="374650" cy="68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7" name="Rectangle 126"/>
          <p:cNvSpPr/>
          <p:nvPr/>
        </p:nvSpPr>
        <p:spPr>
          <a:xfrm rot="3106040">
            <a:off x="6540500" y="4164013"/>
            <a:ext cx="533400" cy="69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Rectangle 122"/>
          <p:cNvSpPr/>
          <p:nvPr/>
        </p:nvSpPr>
        <p:spPr>
          <a:xfrm rot="1008572">
            <a:off x="5113338" y="4751388"/>
            <a:ext cx="1985962" cy="714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1" name="Trapezoid 140"/>
          <p:cNvSpPr/>
          <p:nvPr/>
        </p:nvSpPr>
        <p:spPr>
          <a:xfrm rot="1621481">
            <a:off x="6837363" y="4806950"/>
            <a:ext cx="1350962" cy="639763"/>
          </a:xfrm>
          <a:prstGeom prst="trapezoid">
            <a:avLst>
              <a:gd name="adj" fmla="val 53921"/>
            </a:avLst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 rot="1008572">
            <a:off x="4041775" y="3617913"/>
            <a:ext cx="84138" cy="79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640388" y="1685925"/>
            <a:ext cx="415925" cy="587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Rectangle 92"/>
          <p:cNvSpPr/>
          <p:nvPr/>
        </p:nvSpPr>
        <p:spPr>
          <a:xfrm rot="3745318">
            <a:off x="7537450" y="4868863"/>
            <a:ext cx="896937" cy="65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90"/>
                </a:solidFill>
                <a:ea typeface="ＭＳ Ｐゴシック" pitchFamily="26" charset="-128"/>
                <a:cs typeface="ＭＳ Ｐゴシック" pitchFamily="26" charset="-128"/>
              </a:rPr>
              <a:t>Switchyard at the linac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4838" y="5213350"/>
            <a:ext cx="587375" cy="69850"/>
          </a:xfrm>
          <a:prstGeom prst="rect">
            <a:avLst/>
          </a:prstGeom>
          <a:solidFill>
            <a:schemeClr val="accent5">
              <a:lumMod val="40000"/>
              <a:lumOff val="60000"/>
              <a:alpha val="32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830344" y="5561806"/>
            <a:ext cx="1952625" cy="1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906544" y="4982369"/>
            <a:ext cx="530225" cy="1587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0"/>
            <a:endCxn id="5" idx="0"/>
          </p:cNvCxnSpPr>
          <p:nvPr/>
        </p:nvCxnSpPr>
        <p:spPr>
          <a:xfrm rot="5400000" flipH="1" flipV="1">
            <a:off x="8518525" y="5213350"/>
            <a:ext cx="15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7489825" y="5211763"/>
            <a:ext cx="682625" cy="381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2138" y="4038600"/>
            <a:ext cx="3068637" cy="15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61" idx="2"/>
            <a:endCxn id="61" idx="0"/>
          </p:cNvCxnSpPr>
          <p:nvPr/>
        </p:nvCxnSpPr>
        <p:spPr>
          <a:xfrm rot="5400000" flipH="1" flipV="1">
            <a:off x="5505450" y="4006850"/>
            <a:ext cx="439738" cy="3952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25438" y="1714500"/>
            <a:ext cx="5976937" cy="15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rapezoid 34"/>
          <p:cNvSpPr/>
          <p:nvPr/>
        </p:nvSpPr>
        <p:spPr>
          <a:xfrm rot="11257913">
            <a:off x="3386138" y="3786188"/>
            <a:ext cx="603250" cy="615950"/>
          </a:xfrm>
          <a:prstGeom prst="trapezoid">
            <a:avLst>
              <a:gd name="adj" fmla="val 16076"/>
            </a:avLst>
          </a:prstGeom>
          <a:solidFill>
            <a:schemeClr val="accent5">
              <a:lumMod val="40000"/>
              <a:lumOff val="60000"/>
              <a:alpha val="18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989747">
            <a:off x="4781550" y="4135438"/>
            <a:ext cx="387350" cy="595312"/>
          </a:xfrm>
          <a:prstGeom prst="rect">
            <a:avLst/>
          </a:prstGeom>
          <a:solidFill>
            <a:srgbClr val="FF0000">
              <a:alpha val="26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 rot="1041950">
            <a:off x="4078288" y="3887788"/>
            <a:ext cx="171450" cy="611187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Trapezoid 60"/>
          <p:cNvSpPr/>
          <p:nvPr/>
        </p:nvSpPr>
        <p:spPr>
          <a:xfrm rot="2522665">
            <a:off x="5418138" y="3908425"/>
            <a:ext cx="614362" cy="592138"/>
          </a:xfrm>
          <a:prstGeom prst="trapezoid">
            <a:avLst/>
          </a:prstGeom>
          <a:solidFill>
            <a:schemeClr val="accent5">
              <a:lumMod val="40000"/>
              <a:lumOff val="60000"/>
              <a:alpha val="18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16200000" flipV="1">
            <a:off x="4846637" y="3454401"/>
            <a:ext cx="974725" cy="6731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3304359">
            <a:off x="5202238" y="3357563"/>
            <a:ext cx="146050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>
          <a:xfrm rot="3076342">
            <a:off x="6454775" y="3592513"/>
            <a:ext cx="203200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Rectangle 72"/>
          <p:cNvSpPr/>
          <p:nvPr/>
        </p:nvSpPr>
        <p:spPr>
          <a:xfrm rot="3566858">
            <a:off x="7693819" y="4114007"/>
            <a:ext cx="128587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Rectangle 73"/>
          <p:cNvSpPr/>
          <p:nvPr/>
        </p:nvSpPr>
        <p:spPr>
          <a:xfrm rot="3050011">
            <a:off x="6945313" y="4168775"/>
            <a:ext cx="203200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Rectangle 75"/>
          <p:cNvSpPr/>
          <p:nvPr/>
        </p:nvSpPr>
        <p:spPr>
          <a:xfrm rot="3566858">
            <a:off x="7291387" y="3373438"/>
            <a:ext cx="130175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0" name="Straight Connector 89"/>
          <p:cNvCxnSpPr>
            <a:stCxn id="141" idx="2"/>
            <a:endCxn id="141" idx="0"/>
          </p:cNvCxnSpPr>
          <p:nvPr/>
        </p:nvCxnSpPr>
        <p:spPr>
          <a:xfrm rot="5400000" flipH="1" flipV="1">
            <a:off x="7227887" y="4981576"/>
            <a:ext cx="569913" cy="29051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937125" y="1393825"/>
            <a:ext cx="109538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519738" y="1393825"/>
            <a:ext cx="120650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 rot="3715884">
            <a:off x="6892925" y="2633663"/>
            <a:ext cx="130175" cy="644525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Trapezoid 54"/>
          <p:cNvSpPr/>
          <p:nvPr/>
        </p:nvSpPr>
        <p:spPr>
          <a:xfrm rot="12389119">
            <a:off x="4987925" y="2219325"/>
            <a:ext cx="898525" cy="646113"/>
          </a:xfrm>
          <a:prstGeom prst="trapezoid">
            <a:avLst>
              <a:gd name="adj" fmla="val 50478"/>
            </a:avLst>
          </a:prstGeom>
          <a:solidFill>
            <a:schemeClr val="accent5">
              <a:lumMod val="20000"/>
              <a:lumOff val="80000"/>
              <a:alpha val="16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592138" y="2495550"/>
            <a:ext cx="4868862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92138" y="3303588"/>
            <a:ext cx="4405312" cy="317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rapezoid 67"/>
          <p:cNvSpPr/>
          <p:nvPr/>
        </p:nvSpPr>
        <p:spPr>
          <a:xfrm rot="12389119">
            <a:off x="4464050" y="3103563"/>
            <a:ext cx="898525" cy="652462"/>
          </a:xfrm>
          <a:prstGeom prst="trapezoid">
            <a:avLst>
              <a:gd name="adj" fmla="val 58336"/>
            </a:avLst>
          </a:prstGeom>
          <a:solidFill>
            <a:schemeClr val="accent5">
              <a:lumMod val="20000"/>
              <a:lumOff val="80000"/>
              <a:alpha val="16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>
          <a:xfrm rot="3304359">
            <a:off x="5343525" y="3579813"/>
            <a:ext cx="146050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170363" y="2173288"/>
            <a:ext cx="109537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nip Same Side Corner Rectangle 3"/>
          <p:cNvSpPr/>
          <p:nvPr/>
        </p:nvSpPr>
        <p:spPr>
          <a:xfrm>
            <a:off x="8123238" y="4965700"/>
            <a:ext cx="100012" cy="566738"/>
          </a:xfrm>
          <a:prstGeom prst="snip2Same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Rectangle 94"/>
          <p:cNvSpPr/>
          <p:nvPr/>
        </p:nvSpPr>
        <p:spPr>
          <a:xfrm rot="3745318">
            <a:off x="7202488" y="4038600"/>
            <a:ext cx="700087" cy="68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Rectangle 95"/>
          <p:cNvSpPr/>
          <p:nvPr/>
        </p:nvSpPr>
        <p:spPr>
          <a:xfrm rot="3745318">
            <a:off x="6801644" y="3288506"/>
            <a:ext cx="700088" cy="666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Rectangle 98"/>
          <p:cNvSpPr/>
          <p:nvPr/>
        </p:nvSpPr>
        <p:spPr>
          <a:xfrm rot="3736317">
            <a:off x="6123782" y="2366169"/>
            <a:ext cx="1085850" cy="650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16200000" flipV="1">
            <a:off x="5471319" y="2547144"/>
            <a:ext cx="3532187" cy="187007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rapezoid 39"/>
          <p:cNvSpPr/>
          <p:nvPr/>
        </p:nvSpPr>
        <p:spPr>
          <a:xfrm rot="12620890">
            <a:off x="5829300" y="1438275"/>
            <a:ext cx="898525" cy="638175"/>
          </a:xfrm>
          <a:prstGeom prst="trapezoid">
            <a:avLst>
              <a:gd name="adj" fmla="val 63578"/>
            </a:avLst>
          </a:prstGeom>
          <a:solidFill>
            <a:schemeClr val="accent5">
              <a:lumMod val="20000"/>
              <a:lumOff val="80000"/>
              <a:alpha val="16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Rectangle 116"/>
          <p:cNvSpPr/>
          <p:nvPr/>
        </p:nvSpPr>
        <p:spPr>
          <a:xfrm rot="3106040">
            <a:off x="5373687" y="3232151"/>
            <a:ext cx="1393825" cy="69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>
          <a:xfrm rot="1008572">
            <a:off x="4303713" y="3687763"/>
            <a:ext cx="92075" cy="46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 rot="1001443">
            <a:off x="4378325" y="3989388"/>
            <a:ext cx="285750" cy="612775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5580063" y="4216400"/>
            <a:ext cx="1909762" cy="9525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3651250" y="4040188"/>
            <a:ext cx="3838575" cy="117157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16200000" flipH="1">
            <a:off x="5275263" y="2841625"/>
            <a:ext cx="2511425" cy="202247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311150" y="5253038"/>
            <a:ext cx="8661400" cy="1587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7970838" y="5216525"/>
            <a:ext cx="152400" cy="66675"/>
          </a:xfrm>
          <a:prstGeom prst="rect">
            <a:avLst/>
          </a:prstGeom>
          <a:solidFill>
            <a:schemeClr val="accent5">
              <a:lumMod val="40000"/>
              <a:lumOff val="60000"/>
              <a:alpha val="32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rot="10800000">
            <a:off x="7542213" y="5108575"/>
            <a:ext cx="628650" cy="1397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10800000">
            <a:off x="7489825" y="5168900"/>
            <a:ext cx="681038" cy="8255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4" name="TextBox 138"/>
          <p:cNvSpPr txBox="1">
            <a:spLocks noChangeArrowheads="1"/>
          </p:cNvSpPr>
          <p:nvPr/>
        </p:nvSpPr>
        <p:spPr bwMode="auto">
          <a:xfrm>
            <a:off x="3390900" y="3409950"/>
            <a:ext cx="693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4GeV</a:t>
            </a:r>
          </a:p>
        </p:txBody>
      </p:sp>
      <p:sp>
        <p:nvSpPr>
          <p:cNvPr id="61505" name="TextBox 139"/>
          <p:cNvSpPr txBox="1">
            <a:spLocks noChangeArrowheads="1"/>
          </p:cNvSpPr>
          <p:nvPr/>
        </p:nvSpPr>
        <p:spPr bwMode="auto">
          <a:xfrm>
            <a:off x="3340100" y="1255713"/>
            <a:ext cx="868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0.1GeV</a:t>
            </a:r>
          </a:p>
        </p:txBody>
      </p:sp>
      <p:sp>
        <p:nvSpPr>
          <p:cNvPr id="61506" name="TextBox 141"/>
          <p:cNvSpPr txBox="1">
            <a:spLocks noChangeArrowheads="1"/>
          </p:cNvSpPr>
          <p:nvPr/>
        </p:nvSpPr>
        <p:spPr bwMode="auto">
          <a:xfrm>
            <a:off x="3302000" y="2039938"/>
            <a:ext cx="868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1.4GeV</a:t>
            </a:r>
          </a:p>
        </p:txBody>
      </p:sp>
      <p:sp>
        <p:nvSpPr>
          <p:cNvPr id="61507" name="TextBox 142"/>
          <p:cNvSpPr txBox="1">
            <a:spLocks noChangeArrowheads="1"/>
          </p:cNvSpPr>
          <p:nvPr/>
        </p:nvSpPr>
        <p:spPr bwMode="auto">
          <a:xfrm>
            <a:off x="3340100" y="2894013"/>
            <a:ext cx="868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2.7GeV</a:t>
            </a:r>
          </a:p>
        </p:txBody>
      </p:sp>
      <p:cxnSp>
        <p:nvCxnSpPr>
          <p:cNvPr id="153" name="Straight Arrow Connector 152"/>
          <p:cNvCxnSpPr/>
          <p:nvPr/>
        </p:nvCxnSpPr>
        <p:spPr>
          <a:xfrm rot="5400000">
            <a:off x="3054351" y="4645025"/>
            <a:ext cx="1211262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5400000">
            <a:off x="-1309687" y="3475038"/>
            <a:ext cx="3532187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rot="5400000">
            <a:off x="4081463" y="3873500"/>
            <a:ext cx="2757488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rot="5400000">
            <a:off x="4021932" y="4277519"/>
            <a:ext cx="19494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12" name="TextBox 161"/>
          <p:cNvSpPr txBox="1">
            <a:spLocks noChangeArrowheads="1"/>
          </p:cNvSpPr>
          <p:nvPr/>
        </p:nvSpPr>
        <p:spPr bwMode="auto">
          <a:xfrm rot="-5400000">
            <a:off x="2909888" y="4514850"/>
            <a:ext cx="1065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0.2458 m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>
            <a:off x="4949825" y="6542088"/>
            <a:ext cx="38417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14" name="TextBox 165"/>
          <p:cNvSpPr txBox="1">
            <a:spLocks noChangeArrowheads="1"/>
          </p:cNvSpPr>
          <p:nvPr/>
        </p:nvSpPr>
        <p:spPr bwMode="auto">
          <a:xfrm>
            <a:off x="6243638" y="6173788"/>
            <a:ext cx="106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2.8423 m</a:t>
            </a:r>
          </a:p>
        </p:txBody>
      </p:sp>
      <p:cxnSp>
        <p:nvCxnSpPr>
          <p:cNvPr id="168" name="Straight Connector 167"/>
          <p:cNvCxnSpPr/>
          <p:nvPr/>
        </p:nvCxnSpPr>
        <p:spPr>
          <a:xfrm rot="16200000" flipH="1">
            <a:off x="3927476" y="5473700"/>
            <a:ext cx="2112962" cy="26987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7569200" y="5811838"/>
            <a:ext cx="1268413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17" name="TextBox 175"/>
          <p:cNvSpPr txBox="1">
            <a:spLocks noChangeArrowheads="1"/>
          </p:cNvSpPr>
          <p:nvPr/>
        </p:nvSpPr>
        <p:spPr bwMode="auto">
          <a:xfrm>
            <a:off x="7988300" y="5441950"/>
            <a:ext cx="830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1.25 m</a:t>
            </a:r>
          </a:p>
        </p:txBody>
      </p:sp>
      <p:cxnSp>
        <p:nvCxnSpPr>
          <p:cNvPr id="178" name="Straight Arrow Connector 177"/>
          <p:cNvCxnSpPr/>
          <p:nvPr/>
        </p:nvCxnSpPr>
        <p:spPr>
          <a:xfrm>
            <a:off x="8170863" y="4872038"/>
            <a:ext cx="6413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19" name="TextBox 178"/>
          <p:cNvSpPr txBox="1">
            <a:spLocks noChangeArrowheads="1"/>
          </p:cNvSpPr>
          <p:nvPr/>
        </p:nvSpPr>
        <p:spPr bwMode="auto">
          <a:xfrm>
            <a:off x="8102600" y="4483100"/>
            <a:ext cx="830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0.55 m</a:t>
            </a:r>
          </a:p>
        </p:txBody>
      </p:sp>
      <p:cxnSp>
        <p:nvCxnSpPr>
          <p:cNvPr id="181" name="Straight Arrow Connector 180"/>
          <p:cNvCxnSpPr/>
          <p:nvPr/>
        </p:nvCxnSpPr>
        <p:spPr>
          <a:xfrm rot="16200000" flipH="1">
            <a:off x="865187" y="2105026"/>
            <a:ext cx="779463" cy="111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21" name="TextBox 182"/>
          <p:cNvSpPr txBox="1">
            <a:spLocks noChangeArrowheads="1"/>
          </p:cNvSpPr>
          <p:nvPr/>
        </p:nvSpPr>
        <p:spPr bwMode="auto">
          <a:xfrm rot="-5400000">
            <a:off x="715962" y="1762126"/>
            <a:ext cx="830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0.16 m</a:t>
            </a:r>
          </a:p>
          <a:p>
            <a:endParaRPr lang="en-US"/>
          </a:p>
        </p:txBody>
      </p:sp>
      <p:sp>
        <p:nvSpPr>
          <p:cNvPr id="61522" name="TextBox 184"/>
          <p:cNvSpPr txBox="1">
            <a:spLocks noChangeArrowheads="1"/>
          </p:cNvSpPr>
          <p:nvPr/>
        </p:nvSpPr>
        <p:spPr bwMode="auto">
          <a:xfrm rot="-5400000">
            <a:off x="715963" y="2592388"/>
            <a:ext cx="830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0.16 m</a:t>
            </a:r>
          </a:p>
          <a:p>
            <a:endParaRPr lang="en-US"/>
          </a:p>
        </p:txBody>
      </p:sp>
      <p:cxnSp>
        <p:nvCxnSpPr>
          <p:cNvPr id="195" name="Straight Arrow Connector 194"/>
          <p:cNvCxnSpPr/>
          <p:nvPr/>
        </p:nvCxnSpPr>
        <p:spPr>
          <a:xfrm rot="16200000" flipH="1">
            <a:off x="837406" y="2880519"/>
            <a:ext cx="836613" cy="9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rot="10800000">
            <a:off x="6302375" y="6172200"/>
            <a:ext cx="251618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25" name="TextBox 205"/>
          <p:cNvSpPr txBox="1">
            <a:spLocks noChangeArrowheads="1"/>
          </p:cNvSpPr>
          <p:nvPr/>
        </p:nvSpPr>
        <p:spPr bwMode="auto">
          <a:xfrm>
            <a:off x="6907213" y="5802313"/>
            <a:ext cx="946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1.866 m</a:t>
            </a:r>
          </a:p>
        </p:txBody>
      </p:sp>
      <p:sp>
        <p:nvSpPr>
          <p:cNvPr id="61526" name="TextBox 210"/>
          <p:cNvSpPr txBox="1">
            <a:spLocks noChangeArrowheads="1"/>
          </p:cNvSpPr>
          <p:nvPr/>
        </p:nvSpPr>
        <p:spPr bwMode="auto">
          <a:xfrm rot="-5400000">
            <a:off x="-201612" y="3254375"/>
            <a:ext cx="947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0.702 m</a:t>
            </a:r>
          </a:p>
        </p:txBody>
      </p:sp>
      <p:cxnSp>
        <p:nvCxnSpPr>
          <p:cNvPr id="213" name="Straight Arrow Connector 212"/>
          <p:cNvCxnSpPr/>
          <p:nvPr/>
        </p:nvCxnSpPr>
        <p:spPr>
          <a:xfrm rot="16200000" flipH="1">
            <a:off x="892175" y="3671888"/>
            <a:ext cx="736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28" name="TextBox 213"/>
          <p:cNvSpPr txBox="1">
            <a:spLocks noChangeArrowheads="1"/>
          </p:cNvSpPr>
          <p:nvPr/>
        </p:nvSpPr>
        <p:spPr bwMode="auto">
          <a:xfrm rot="-5400000">
            <a:off x="519113" y="3508375"/>
            <a:ext cx="947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0.136 m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3155950" y="3717925"/>
            <a:ext cx="146050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0" name="Straight Connector 219"/>
          <p:cNvCxnSpPr/>
          <p:nvPr/>
        </p:nvCxnSpPr>
        <p:spPr>
          <a:xfrm>
            <a:off x="3303588" y="4008438"/>
            <a:ext cx="128587" cy="158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303588" y="4084638"/>
            <a:ext cx="128587" cy="158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3957638" y="4092575"/>
            <a:ext cx="127000" cy="396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3927475" y="4167188"/>
            <a:ext cx="127000" cy="3810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34" name="TextBox 230"/>
          <p:cNvSpPr txBox="1">
            <a:spLocks noChangeArrowheads="1"/>
          </p:cNvSpPr>
          <p:nvPr/>
        </p:nvSpPr>
        <p:spPr bwMode="auto">
          <a:xfrm rot="947086">
            <a:off x="3678238" y="4551363"/>
            <a:ext cx="682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Q4g3</a:t>
            </a:r>
          </a:p>
        </p:txBody>
      </p:sp>
      <p:cxnSp>
        <p:nvCxnSpPr>
          <p:cNvPr id="241" name="Straight Connector 240"/>
          <p:cNvCxnSpPr/>
          <p:nvPr/>
        </p:nvCxnSpPr>
        <p:spPr>
          <a:xfrm>
            <a:off x="4270375" y="4186238"/>
            <a:ext cx="128588" cy="3810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4238625" y="4259263"/>
            <a:ext cx="127000" cy="3810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4641850" y="4384675"/>
            <a:ext cx="127000" cy="396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38" name="TextBox 246"/>
          <p:cNvSpPr txBox="1">
            <a:spLocks noChangeArrowheads="1"/>
          </p:cNvSpPr>
          <p:nvPr/>
        </p:nvSpPr>
        <p:spPr bwMode="auto">
          <a:xfrm rot="674262">
            <a:off x="3406775" y="3703638"/>
            <a:ext cx="615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90"/>
                </a:solidFill>
              </a:rPr>
              <a:t>D4g3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2747963" y="3717925"/>
            <a:ext cx="271462" cy="641350"/>
          </a:xfrm>
          <a:prstGeom prst="rect">
            <a:avLst/>
          </a:prstGeom>
          <a:solidFill>
            <a:srgbClr val="FF0000">
              <a:alpha val="17000"/>
            </a:srgb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9" name="Straight Connector 248"/>
          <p:cNvCxnSpPr/>
          <p:nvPr/>
        </p:nvCxnSpPr>
        <p:spPr>
          <a:xfrm>
            <a:off x="4667250" y="4300538"/>
            <a:ext cx="127000" cy="3968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Trapezoid 249"/>
          <p:cNvSpPr/>
          <p:nvPr/>
        </p:nvSpPr>
        <p:spPr>
          <a:xfrm rot="9623933">
            <a:off x="636588" y="4032250"/>
            <a:ext cx="2141537" cy="635000"/>
          </a:xfrm>
          <a:prstGeom prst="trapezoid">
            <a:avLst>
              <a:gd name="adj" fmla="val 36920"/>
            </a:avLst>
          </a:prstGeom>
          <a:solidFill>
            <a:schemeClr val="accent5">
              <a:lumMod val="40000"/>
              <a:lumOff val="60000"/>
              <a:alpha val="18000"/>
            </a:schemeClr>
          </a:solidFill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52" name="Straight Connector 251"/>
          <p:cNvCxnSpPr/>
          <p:nvPr/>
        </p:nvCxnSpPr>
        <p:spPr>
          <a:xfrm>
            <a:off x="808038" y="957263"/>
            <a:ext cx="1939925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43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250" y="5702456"/>
            <a:ext cx="2914650" cy="365125"/>
          </a:xfrm>
          <a:noFill/>
        </p:spPr>
        <p:txBody>
          <a:bodyPr/>
          <a:lstStyle/>
          <a:p>
            <a:r>
              <a:rPr lang="en-US" dirty="0" smtClean="0"/>
              <a:t>© </a:t>
            </a:r>
            <a:r>
              <a:rPr lang="en-US" dirty="0" err="1" smtClean="0"/>
              <a:t>Dejan</a:t>
            </a:r>
            <a:r>
              <a:rPr lang="en-US" dirty="0" smtClean="0"/>
              <a:t> </a:t>
            </a:r>
            <a:r>
              <a:rPr lang="en-US" dirty="0" err="1" smtClean="0"/>
              <a:t>Trbojevic</a:t>
            </a:r>
            <a:endParaRPr lang="en-US" dirty="0" smtClean="0">
              <a:ea typeface="Times New Roman" pitchFamily="26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613900" y="69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00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Myriad of beam dynamics issues were studied for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MeRHIC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No show-stoppers !</a:t>
            </a:r>
            <a:b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Majority of these findings were reported at MAC meeting in March 2009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Main finding – we could operate main SRF linacs without 3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rd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harmonics  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1" y="4914900"/>
            <a:ext cx="2432049" cy="1817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1270000"/>
            <a:ext cx="2546032" cy="19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022" y="1270000"/>
            <a:ext cx="2639527" cy="193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" y="5304871"/>
            <a:ext cx="2755900" cy="155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590" y="3111500"/>
            <a:ext cx="2541176" cy="188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558" y="3035300"/>
            <a:ext cx="2830763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650" y="4901565"/>
            <a:ext cx="2609850" cy="1956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1163320"/>
            <a:ext cx="2710815" cy="2087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3212465"/>
            <a:ext cx="2609850" cy="19564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52400" y="-152400"/>
            <a:ext cx="8788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 pitchFamily="26" charset="0"/>
              </a:rPr>
              <a:t>In all cased the proper chromaticity </a:t>
            </a:r>
            <a:r>
              <a:rPr lang="en-US" sz="2400" dirty="0">
                <a:solidFill>
                  <a:srgbClr val="0000FF"/>
                </a:solidFill>
                <a:latin typeface="Comic Sans MS" pitchFamily="26" charset="0"/>
              </a:rPr>
              <a:t>suppresses kink instability </a:t>
            </a:r>
          </a:p>
        </p:txBody>
      </p:sp>
      <p:pic>
        <p:nvPicPr>
          <p:cNvPr id="64522" name="Picture 2" descr="C:\Documents and Settings\yhao.BNL\Application Data\SSH\temp\newchr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774700"/>
            <a:ext cx="50466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4" name="TextBox 5"/>
          <p:cNvSpPr txBox="1">
            <a:spLocks noChangeArrowheads="1"/>
          </p:cNvSpPr>
          <p:nvPr/>
        </p:nvSpPr>
        <p:spPr bwMode="auto">
          <a:xfrm>
            <a:off x="2997200" y="1708150"/>
            <a:ext cx="21748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/>
              <a:t>Nonlinear force model </a:t>
            </a:r>
          </a:p>
          <a:p>
            <a:pPr eaLnBrk="1" hangingPunct="1"/>
            <a:r>
              <a:rPr lang="en-US" sz="1400"/>
              <a:t>with Hourglass effect</a:t>
            </a:r>
          </a:p>
          <a:p>
            <a:pPr eaLnBrk="1" hangingPunct="1"/>
            <a:r>
              <a:rPr lang="en-US" sz="1400"/>
              <a:t>With rms proton </a:t>
            </a:r>
          </a:p>
          <a:p>
            <a:pPr eaLnBrk="1" hangingPunct="1"/>
            <a:r>
              <a:rPr lang="en-US" sz="1400"/>
              <a:t>energy spread =1e-3</a:t>
            </a:r>
          </a:p>
        </p:txBody>
      </p:sp>
      <p:pic>
        <p:nvPicPr>
          <p:cNvPr id="64525" name="Picture 2" descr="chr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990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6" name="TextBox 3"/>
          <p:cNvSpPr txBox="1">
            <a:spLocks noChangeArrowheads="1"/>
          </p:cNvSpPr>
          <p:nvPr/>
        </p:nvSpPr>
        <p:spPr bwMode="auto">
          <a:xfrm>
            <a:off x="1257300" y="4559300"/>
            <a:ext cx="5803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/>
              <a:t>The optimum chromaticity</a:t>
            </a:r>
            <a:r>
              <a:rPr lang="en-US" sz="2000" b="1" dirty="0" smtClean="0"/>
              <a:t>  is </a:t>
            </a:r>
            <a:r>
              <a:rPr lang="en-US" sz="2000" b="1" dirty="0"/>
              <a:t>around </a:t>
            </a:r>
            <a:r>
              <a:rPr lang="en-US" sz="2000" b="1" dirty="0" err="1">
                <a:sym typeface="Symbol" pitchFamily="26" charset="2"/>
              </a:rPr>
              <a:t></a:t>
            </a:r>
            <a:r>
              <a:rPr lang="en-US" sz="2000" b="1" dirty="0">
                <a:sym typeface="Symbol" pitchFamily="26" charset="2"/>
              </a:rPr>
              <a:t> = </a:t>
            </a:r>
            <a:r>
              <a:rPr lang="en-US" sz="2000" b="1" dirty="0"/>
              <a:t>+4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5600" y="5207000"/>
            <a:ext cx="8788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26" charset="0"/>
                <a:ea typeface="+mj-ea"/>
                <a:cs typeface="+mj-cs"/>
              </a:rPr>
              <a:t>Recent studies proved our early assumption that using simple feed-back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26" charset="0"/>
                <a:ea typeface="+mj-ea"/>
                <a:cs typeface="+mj-cs"/>
              </a:rPr>
              <a:t> on electron beam suppress kink instability completely for all eRHIC parameter ranges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26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7300" y="4572000"/>
            <a:ext cx="100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 Y. </a:t>
            </a:r>
            <a:r>
              <a:rPr lang="en-US" dirty="0" err="1" smtClean="0"/>
              <a:t>Hao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3" y="0"/>
            <a:ext cx="7666077" cy="575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175000" cy="1143000"/>
          </a:xfrm>
        </p:spPr>
        <p:txBody>
          <a:bodyPr/>
          <a:lstStyle/>
          <a:p>
            <a:r>
              <a:rPr lang="en-US" dirty="0" err="1" smtClean="0"/>
              <a:t>ELIC’s</a:t>
            </a:r>
            <a:r>
              <a:rPr lang="en-US" dirty="0" smtClean="0"/>
              <a:t> </a:t>
            </a:r>
            <a:r>
              <a:rPr lang="en-US" dirty="0" err="1" smtClean="0"/>
              <a:t>veiw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5422900"/>
            <a:ext cx="9144000" cy="1404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6007" y="2374900"/>
            <a:ext cx="244804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Courtesy of G. </a:t>
            </a:r>
            <a:r>
              <a:rPr lang="en-US" sz="1600" i="1" dirty="0" err="1" smtClean="0"/>
              <a:t>Krafft</a:t>
            </a:r>
            <a:endParaRPr lang="en-US" sz="1600" i="1" dirty="0" smtClean="0"/>
          </a:p>
          <a:p>
            <a:endParaRPr lang="en-US" sz="1600" i="1" dirty="0" smtClean="0"/>
          </a:p>
          <a:p>
            <a:r>
              <a:rPr lang="en-US" sz="1600" i="1" dirty="0" smtClean="0"/>
              <a:t>Luminosity reach</a:t>
            </a:r>
          </a:p>
          <a:p>
            <a:r>
              <a:rPr lang="en-US" sz="1600" i="1" dirty="0" smtClean="0"/>
              <a:t>for eRHIC corrected</a:t>
            </a:r>
          </a:p>
          <a:p>
            <a:r>
              <a:rPr lang="en-US" sz="1600" i="1" dirty="0" smtClean="0"/>
              <a:t>by V. N. Litvinenko</a:t>
            </a:r>
          </a:p>
          <a:p>
            <a:r>
              <a:rPr lang="en-US" sz="1600" i="1" dirty="0" smtClean="0"/>
              <a:t>to fit </a:t>
            </a:r>
            <a:r>
              <a:rPr lang="en-US" sz="1600" i="1" dirty="0" err="1" smtClean="0"/>
              <a:t>Jlab</a:t>
            </a:r>
            <a:r>
              <a:rPr lang="en-US" sz="1600" i="1" dirty="0" smtClean="0"/>
              <a:t> assumptions</a:t>
            </a:r>
          </a:p>
          <a:p>
            <a:r>
              <a:rPr lang="en-US" sz="1600" i="1" dirty="0" smtClean="0"/>
              <a:t>on achievable beam optics </a:t>
            </a:r>
          </a:p>
          <a:p>
            <a:r>
              <a:rPr lang="en-US" sz="1600" i="1" dirty="0" smtClean="0"/>
              <a:t>(see follow up slides)</a:t>
            </a:r>
          </a:p>
          <a:p>
            <a:r>
              <a:rPr lang="en-US" sz="1600" i="1" dirty="0" smtClean="0"/>
              <a:t> 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3987800" y="1739900"/>
            <a:ext cx="2095500" cy="2882900"/>
          </a:xfrm>
          <a:prstGeom prst="rect">
            <a:avLst/>
          </a:prstGeom>
          <a:solidFill>
            <a:srgbClr val="C6C4F0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9800" y="1447800"/>
            <a:ext cx="444500" cy="3187700"/>
          </a:xfrm>
          <a:prstGeom prst="rect">
            <a:avLst/>
          </a:prstGeom>
          <a:solidFill>
            <a:srgbClr val="C6C4F0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67200" y="2501900"/>
            <a:ext cx="1752600" cy="698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eRHIC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olidFill>
                <a:srgbClr val="660066"/>
              </a:solidFill>
              <a:latin typeface="Comic Sans MS"/>
              <a:ea typeface="+mj-ea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MeRHIC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6200000">
            <a:off x="5461000" y="2349500"/>
            <a:ext cx="1752600" cy="698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eRHIC II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49700" y="1435100"/>
            <a:ext cx="2463800" cy="3187700"/>
          </a:xfrm>
          <a:custGeom>
            <a:avLst/>
            <a:gdLst>
              <a:gd name="connsiteX0" fmla="*/ 12700 w 2463800"/>
              <a:gd name="connsiteY0" fmla="*/ 3187700 h 3187700"/>
              <a:gd name="connsiteX1" fmla="*/ 38100 w 2463800"/>
              <a:gd name="connsiteY1" fmla="*/ 2374900 h 3187700"/>
              <a:gd name="connsiteX2" fmla="*/ 25400 w 2463800"/>
              <a:gd name="connsiteY2" fmla="*/ 2146300 h 3187700"/>
              <a:gd name="connsiteX3" fmla="*/ 0 w 2463800"/>
              <a:gd name="connsiteY3" fmla="*/ 2006600 h 3187700"/>
              <a:gd name="connsiteX4" fmla="*/ 2463800 w 2463800"/>
              <a:gd name="connsiteY4" fmla="*/ 0 h 3187700"/>
              <a:gd name="connsiteX5" fmla="*/ 2463800 w 2463800"/>
              <a:gd name="connsiteY5" fmla="*/ 0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3800" h="3187700">
                <a:moveTo>
                  <a:pt x="12700" y="3187700"/>
                </a:moveTo>
                <a:lnTo>
                  <a:pt x="38100" y="2374900"/>
                </a:lnTo>
                <a:lnTo>
                  <a:pt x="25400" y="2146300"/>
                </a:lnTo>
                <a:lnTo>
                  <a:pt x="0" y="2006600"/>
                </a:lnTo>
                <a:lnTo>
                  <a:pt x="2463800" y="0"/>
                </a:lnTo>
                <a:lnTo>
                  <a:pt x="246380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52800" y="647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64700" y="194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79216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omic Sans MS"/>
                <a:ea typeface="宋体" charset="-122"/>
                <a:cs typeface="Comic Sans MS"/>
              </a:rPr>
              <a:t>TBBU stability </a:t>
            </a:r>
            <a:r>
              <a:rPr lang="en-US" altLang="zh-CN" sz="2000" dirty="0">
                <a:solidFill>
                  <a:schemeClr val="tx1"/>
                </a:solidFill>
                <a:latin typeface="Comic Sans MS"/>
                <a:ea typeface="宋体" charset="-122"/>
                <a:cs typeface="Comic Sans MS"/>
              </a:rPr>
              <a:t>(©E. Pozdeyev)</a:t>
            </a:r>
            <a:r>
              <a:rPr lang="en-US" altLang="zh-CN" dirty="0">
                <a:solidFill>
                  <a:srgbClr val="0000FF"/>
                </a:solidFill>
                <a:latin typeface="Comic Sans MS"/>
                <a:ea typeface="宋体" charset="-122"/>
                <a:cs typeface="Comic Sans MS"/>
              </a:rPr>
              <a:t> </a:t>
            </a:r>
          </a:p>
        </p:txBody>
      </p:sp>
      <p:sp>
        <p:nvSpPr>
          <p:cNvPr id="179203" name="AutoShape 3"/>
          <p:cNvSpPr>
            <a:spLocks noChangeArrowheads="1"/>
          </p:cNvSpPr>
          <p:nvPr/>
        </p:nvSpPr>
        <p:spPr bwMode="auto">
          <a:xfrm>
            <a:off x="3452813" y="1125538"/>
            <a:ext cx="3162300" cy="76835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14813" y="1741488"/>
            <a:ext cx="1690687" cy="282575"/>
            <a:chOff x="332" y="3164"/>
            <a:chExt cx="1953" cy="382"/>
          </a:xfrm>
        </p:grpSpPr>
        <p:pic>
          <p:nvPicPr>
            <p:cNvPr id="17920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3164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20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332" y="3348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9207" name="Line 7"/>
          <p:cNvSpPr>
            <a:spLocks noChangeShapeType="1"/>
          </p:cNvSpPr>
          <p:nvPr/>
        </p:nvSpPr>
        <p:spPr bwMode="auto">
          <a:xfrm>
            <a:off x="6037263" y="1887538"/>
            <a:ext cx="3873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08" name="AutoShape 8"/>
          <p:cNvSpPr>
            <a:spLocks noChangeArrowheads="1"/>
          </p:cNvSpPr>
          <p:nvPr/>
        </p:nvSpPr>
        <p:spPr bwMode="auto">
          <a:xfrm flipH="1">
            <a:off x="3687763" y="1081088"/>
            <a:ext cx="2641600" cy="222250"/>
          </a:xfrm>
          <a:prstGeom prst="curvedDownArrow">
            <a:avLst>
              <a:gd name="adj1" fmla="val 237714"/>
              <a:gd name="adj2" fmla="val 47542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03363" y="2432050"/>
            <a:ext cx="1671637" cy="860425"/>
            <a:chOff x="332" y="3164"/>
            <a:chExt cx="1953" cy="382"/>
          </a:xfrm>
        </p:grpSpPr>
        <p:pic>
          <p:nvPicPr>
            <p:cNvPr id="179210" name="Picture 10"/>
            <p:cNvPicPr>
              <a:picLocks noChangeAspect="1" noChangeArrowheads="1"/>
            </p:cNvPicPr>
            <p:nvPr/>
          </p:nvPicPr>
          <p:blipFill>
            <a:blip r:embed="rId4">
              <a:alphaModFix amt="75000"/>
            </a:blip>
            <a:srcRect/>
            <a:stretch>
              <a:fillRect/>
            </a:stretch>
          </p:blipFill>
          <p:spPr bwMode="auto">
            <a:xfrm>
              <a:off x="336" y="3164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211" name="Picture 11"/>
            <p:cNvPicPr>
              <a:picLocks noChangeAspect="1" noChangeArrowheads="1"/>
            </p:cNvPicPr>
            <p:nvPr/>
          </p:nvPicPr>
          <p:blipFill>
            <a:blip r:embed="rId4">
              <a:alphaModFix amt="75000"/>
            </a:blip>
            <a:srcRect/>
            <a:stretch>
              <a:fillRect/>
            </a:stretch>
          </p:blipFill>
          <p:spPr bwMode="auto">
            <a:xfrm flipV="1">
              <a:off x="332" y="3348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9212" name="Line 12"/>
          <p:cNvSpPr>
            <a:spLocks noChangeShapeType="1"/>
          </p:cNvSpPr>
          <p:nvPr/>
        </p:nvSpPr>
        <p:spPr bwMode="auto">
          <a:xfrm flipV="1">
            <a:off x="3179763" y="2787650"/>
            <a:ext cx="4318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725863" y="2566988"/>
            <a:ext cx="2549525" cy="560387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602413" y="2400300"/>
            <a:ext cx="1671637" cy="860425"/>
            <a:chOff x="332" y="3164"/>
            <a:chExt cx="1953" cy="382"/>
          </a:xfrm>
        </p:grpSpPr>
        <p:pic>
          <p:nvPicPr>
            <p:cNvPr id="179215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3164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216" name="Picture 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332" y="3348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9217" name="Line 17"/>
          <p:cNvSpPr>
            <a:spLocks noChangeShapeType="1"/>
          </p:cNvSpPr>
          <p:nvPr/>
        </p:nvSpPr>
        <p:spPr bwMode="auto">
          <a:xfrm flipV="1">
            <a:off x="1065213" y="2832100"/>
            <a:ext cx="21209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18" name="Line 18"/>
          <p:cNvSpPr>
            <a:spLocks noChangeShapeType="1"/>
          </p:cNvSpPr>
          <p:nvPr/>
        </p:nvSpPr>
        <p:spPr bwMode="auto">
          <a:xfrm flipV="1">
            <a:off x="6450013" y="2730500"/>
            <a:ext cx="196215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19" name="Line 19"/>
          <p:cNvSpPr>
            <a:spLocks noChangeShapeType="1"/>
          </p:cNvSpPr>
          <p:nvPr/>
        </p:nvSpPr>
        <p:spPr bwMode="auto">
          <a:xfrm flipV="1">
            <a:off x="3535363" y="1887538"/>
            <a:ext cx="43815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20" name="Text Box 20"/>
          <p:cNvSpPr txBox="1">
            <a:spLocks noChangeArrowheads="1"/>
          </p:cNvSpPr>
          <p:nvPr/>
        </p:nvSpPr>
        <p:spPr bwMode="auto">
          <a:xfrm>
            <a:off x="3135313" y="2165350"/>
            <a:ext cx="3689350" cy="246221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CC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>
                <a:solidFill>
                  <a:schemeClr val="tx1"/>
                </a:solidFill>
                <a:latin typeface="Comic Sans MS"/>
                <a:cs typeface="Comic Sans MS"/>
              </a:rPr>
              <a:t>Excitation process of transverse HOM</a:t>
            </a:r>
          </a:p>
        </p:txBody>
      </p:sp>
      <p:sp>
        <p:nvSpPr>
          <p:cNvPr id="179234" name="Text Box 34"/>
          <p:cNvSpPr txBox="1">
            <a:spLocks noChangeArrowheads="1"/>
          </p:cNvSpPr>
          <p:nvPr/>
        </p:nvSpPr>
        <p:spPr bwMode="auto">
          <a:xfrm>
            <a:off x="5064125" y="3300413"/>
            <a:ext cx="89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/>
                <a:cs typeface="Comic Sans MS"/>
              </a:rPr>
              <a:t>eRHIC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96" y="816868"/>
            <a:ext cx="36564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HOMs</a:t>
            </a:r>
            <a:r>
              <a:rPr lang="en-US" sz="1400" dirty="0" smtClean="0">
                <a:latin typeface="Comic Sans MS"/>
                <a:cs typeface="Comic Sans MS"/>
              </a:rPr>
              <a:t> based on R. </a:t>
            </a:r>
            <a:r>
              <a:rPr lang="en-US" sz="1400" dirty="0" err="1" smtClean="0">
                <a:latin typeface="Comic Sans MS"/>
                <a:cs typeface="Comic Sans MS"/>
              </a:rPr>
              <a:t>Calaga’s</a:t>
            </a:r>
            <a:r>
              <a:rPr lang="en-US" sz="1400" dirty="0" smtClean="0">
                <a:latin typeface="Comic Sans MS"/>
                <a:cs typeface="Comic Sans MS"/>
              </a:rPr>
              <a:t> simulations/measurements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70 dipole </a:t>
            </a:r>
            <a:r>
              <a:rPr lang="en-US" sz="1400" dirty="0" err="1" smtClean="0">
                <a:latin typeface="Comic Sans MS"/>
                <a:cs typeface="Comic Sans MS"/>
              </a:rPr>
              <a:t>HOM’s</a:t>
            </a:r>
            <a:r>
              <a:rPr lang="en-US" sz="1400" dirty="0" smtClean="0">
                <a:latin typeface="Comic Sans MS"/>
                <a:cs typeface="Comic Sans MS"/>
              </a:rPr>
              <a:t> to 2.7 GHz in each cavity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Polarization either 0 or 90°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6 different random seeds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HOM Frequency spread 0-0.001</a:t>
            </a:r>
          </a:p>
        </p:txBody>
      </p:sp>
      <p:pic>
        <p:nvPicPr>
          <p:cNvPr id="30" name="Picture 29" descr="threshold_cg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155017" y="3300413"/>
            <a:ext cx="4894792" cy="3455148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70245" y="3371851"/>
          <a:ext cx="3503268" cy="274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817"/>
                <a:gridCol w="875817"/>
                <a:gridCol w="875817"/>
                <a:gridCol w="875817"/>
              </a:tblGrid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 (GHz)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R/Q (</a:t>
                      </a:r>
                      <a:r>
                        <a:rPr lang="en-US" sz="1400" dirty="0" err="1" smtClean="0"/>
                        <a:t>Ω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(R/Q)Q</a:t>
                      </a:r>
                      <a:endParaRPr lang="en-US" sz="1400" dirty="0"/>
                    </a:p>
                  </a:txBody>
                  <a:tcPr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0.8892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0.8916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1.7773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7084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1.7774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7167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1.7827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9899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1.7828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8967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1.7847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2.1e4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27301" y="4584700"/>
            <a:ext cx="482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Threshold significantly exceeds the beam current,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especially for the scaled gradient solution.</a:t>
            </a:r>
            <a:endParaRPr lang="en-US" sz="1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88163" y="1327845"/>
            <a:ext cx="2255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Simulated BBU threshold (GBBU) vs. HOM frequency spread.</a:t>
            </a:r>
          </a:p>
        </p:txBody>
      </p:sp>
      <p:graphicFrame>
        <p:nvGraphicFramePr>
          <p:cNvPr id="175109" name="Object 5"/>
          <p:cNvGraphicFramePr>
            <a:graphicFrameLocks noChangeAspect="1"/>
          </p:cNvGraphicFramePr>
          <p:nvPr/>
        </p:nvGraphicFramePr>
        <p:xfrm>
          <a:off x="4394200" y="757954"/>
          <a:ext cx="1229754" cy="931145"/>
        </p:xfrm>
        <a:graphic>
          <a:graphicData uri="http://schemas.openxmlformats.org/presentationml/2006/ole">
            <p:oleObj spid="_x0000_s175109" name="Document" r:id="rId9" imgW="4864100" imgH="3683000" progId="Word.Document.12">
              <p:link updateAutomatic="1"/>
            </p:oleObj>
          </a:graphicData>
        </a:graphic>
      </p:graphicFrame>
      <p:cxnSp>
        <p:nvCxnSpPr>
          <p:cNvPr id="35" name="Straight Connector 34"/>
          <p:cNvCxnSpPr/>
          <p:nvPr/>
        </p:nvCxnSpPr>
        <p:spPr>
          <a:xfrm rot="10800000">
            <a:off x="4572000" y="6083300"/>
            <a:ext cx="457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07163" y="5785545"/>
            <a:ext cx="122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50 </a:t>
            </a:r>
            <a:r>
              <a:rPr lang="en-US" sz="1600" b="1" dirty="0" err="1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mA</a:t>
            </a:r>
            <a:endParaRPr lang="en-US" sz="1600" b="1" dirty="0" smtClean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55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IR developments</a:t>
            </a: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96" y="914987"/>
            <a:ext cx="8692445" cy="5613753"/>
          </a:xfrm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IR lattice is design in direct communication with EIC task-force and </a:t>
            </a:r>
            <a:r>
              <a:rPr lang="en-US" sz="1600" b="1" dirty="0" smtClean="0">
                <a:solidFill>
                  <a:srgbClr val="000090"/>
                </a:solidFill>
              </a:rPr>
              <a:t>with inputs from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EIC collaboration 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Main </a:t>
            </a:r>
            <a:r>
              <a:rPr lang="en-US" sz="1600" b="1" dirty="0" smtClean="0">
                <a:solidFill>
                  <a:srgbClr val="000090"/>
                </a:solidFill>
              </a:rPr>
              <a:t>boundary conditions on present IR designs – </a:t>
            </a:r>
            <a:r>
              <a:rPr lang="en-US" sz="2000" b="1" u="sng" dirty="0" smtClean="0">
                <a:solidFill>
                  <a:srgbClr val="FF0000"/>
                </a:solidFill>
              </a:rPr>
              <a:t>our main priority</a:t>
            </a:r>
            <a:endParaRPr lang="en-US" sz="1600" b="1" u="sng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1"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There should be no magnetic elements (except </a:t>
            </a:r>
            <a:r>
              <a:rPr lang="en-US" sz="1600" dirty="0" smtClean="0">
                <a:solidFill>
                  <a:srgbClr val="000090"/>
                </a:solidFill>
              </a:rPr>
              <a:t>dipole magnets used for EIC physics!)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of both electron and hadron accelerators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One of the golden measurements (diffraction)  required </a:t>
            </a:r>
          </a:p>
          <a:p>
            <a:pPr lvl="2">
              <a:spcAft>
                <a:spcPts val="600"/>
              </a:spcAft>
            </a:pPr>
            <a:r>
              <a:rPr lang="en-US" sz="1100" dirty="0" smtClean="0">
                <a:solidFill>
                  <a:srgbClr val="000090"/>
                </a:solidFill>
              </a:rPr>
              <a:t>A) very strong dipole next to the IP</a:t>
            </a:r>
          </a:p>
          <a:p>
            <a:pPr lvl="2">
              <a:spcAft>
                <a:spcPts val="600"/>
              </a:spcAft>
            </a:pPr>
            <a:r>
              <a:rPr lang="en-US" sz="1100" dirty="0" smtClean="0">
                <a:solidFill>
                  <a:srgbClr val="000090"/>
                </a:solidFill>
                <a:latin typeface="Comic Sans MS"/>
                <a:cs typeface="Comic Sans MS"/>
              </a:rPr>
              <a:t>B) very long element-free straight sections for excellent energy resolution</a:t>
            </a:r>
          </a:p>
          <a:p>
            <a:pPr lvl="2">
              <a:spcAft>
                <a:spcPts val="600"/>
              </a:spcAft>
            </a:pPr>
            <a:r>
              <a:rPr lang="en-US" sz="1100" dirty="0" smtClean="0">
                <a:solidFill>
                  <a:srgbClr val="000090"/>
                </a:solidFill>
              </a:rPr>
              <a:t>C) no </a:t>
            </a:r>
            <a:r>
              <a:rPr lang="en-US" sz="1100" b="1" dirty="0" smtClean="0">
                <a:solidFill>
                  <a:srgbClr val="000090"/>
                </a:solidFill>
              </a:rPr>
              <a:t>– </a:t>
            </a:r>
            <a:r>
              <a:rPr lang="en-US" sz="1100" b="1" dirty="0" smtClean="0">
                <a:solidFill>
                  <a:srgbClr val="FF0000"/>
                </a:solidFill>
              </a:rPr>
              <a:t>zilch!</a:t>
            </a:r>
            <a:r>
              <a:rPr lang="en-US" sz="1100" b="1" dirty="0" smtClean="0">
                <a:solidFill>
                  <a:srgbClr val="000090"/>
                </a:solidFill>
              </a:rPr>
              <a:t> </a:t>
            </a:r>
            <a:r>
              <a:rPr lang="en-US" sz="1100" dirty="0" smtClean="0">
                <a:solidFill>
                  <a:srgbClr val="000090"/>
                </a:solidFill>
              </a:rPr>
              <a:t>- hard X-rays in the detector</a:t>
            </a:r>
            <a:endParaRPr lang="en-US" sz="11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No –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Zilch!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– hard X-ray in the detector chamber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</a:rPr>
              <a:t>This limits choice of </a:t>
            </a:r>
            <a:r>
              <a:rPr lang="en-US" sz="16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sz="1600" b="1" dirty="0" smtClean="0">
                <a:solidFill>
                  <a:srgbClr val="000090"/>
                </a:solidFill>
              </a:rPr>
              <a:t>* to 40 cm without </a:t>
            </a:r>
            <a:r>
              <a:rPr lang="en-US" sz="1600" b="1" dirty="0" err="1" smtClean="0">
                <a:solidFill>
                  <a:srgbClr val="000090"/>
                </a:solidFill>
              </a:rPr>
              <a:t>CeC</a:t>
            </a:r>
            <a:r>
              <a:rPr lang="en-US" sz="1600" b="1" dirty="0" smtClean="0">
                <a:solidFill>
                  <a:srgbClr val="000090"/>
                </a:solidFill>
              </a:rPr>
              <a:t> and to 25 cm with </a:t>
            </a:r>
            <a:r>
              <a:rPr lang="en-US" sz="1600" b="1" dirty="0" err="1" smtClean="0">
                <a:solidFill>
                  <a:srgbClr val="000090"/>
                </a:solidFill>
              </a:rPr>
              <a:t>CeC</a:t>
            </a:r>
            <a:r>
              <a:rPr lang="en-US" sz="1600" b="1" dirty="0" smtClean="0">
                <a:solidFill>
                  <a:srgbClr val="000090"/>
                </a:solidFill>
              </a:rPr>
              <a:t>. We found solutions to all existing demands. Focusing is not a problem in all this scenario and excellent fits are found for all cases (</a:t>
            </a:r>
            <a:r>
              <a:rPr lang="en-US" sz="1600" b="1" dirty="0" err="1" smtClean="0">
                <a:solidFill>
                  <a:srgbClr val="000090"/>
                </a:solidFill>
              </a:rPr>
              <a:t>Tepikian</a:t>
            </a:r>
            <a:r>
              <a:rPr lang="en-US" sz="1600" b="1" dirty="0" smtClean="0">
                <a:solidFill>
                  <a:srgbClr val="000090"/>
                </a:solidFill>
              </a:rPr>
              <a:t> for RHIC, </a:t>
            </a:r>
            <a:r>
              <a:rPr lang="en-US" sz="1600" b="1" dirty="0" err="1" smtClean="0">
                <a:solidFill>
                  <a:srgbClr val="000090"/>
                </a:solidFill>
              </a:rPr>
              <a:t>Trbojevic</a:t>
            </a:r>
            <a:r>
              <a:rPr lang="en-US" sz="1600" b="1" dirty="0" smtClean="0">
                <a:solidFill>
                  <a:srgbClr val="000090"/>
                </a:solidFill>
              </a:rPr>
              <a:t> of ERL).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</a:rPr>
              <a:t>Luminosity hungry experiments may require a dedicated IR, where accelerator elements are integrated into a detector (aka </a:t>
            </a:r>
            <a:r>
              <a:rPr lang="en-US" sz="1600" b="1" dirty="0" err="1" smtClean="0">
                <a:solidFill>
                  <a:srgbClr val="000090"/>
                </a:solidFill>
              </a:rPr>
              <a:t>BarBar</a:t>
            </a:r>
            <a:r>
              <a:rPr lang="en-US" sz="1600" b="1" dirty="0" smtClean="0">
                <a:solidFill>
                  <a:srgbClr val="00009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1600" b="1" dirty="0" err="1" smtClean="0">
                <a:solidFill>
                  <a:srgbClr val="000090"/>
                </a:solidFill>
              </a:rPr>
              <a:t>CeC</a:t>
            </a:r>
            <a:r>
              <a:rPr lang="en-US" sz="1600" b="1" dirty="0" smtClean="0">
                <a:solidFill>
                  <a:srgbClr val="000090"/>
                </a:solidFill>
              </a:rPr>
              <a:t> can compress hadron bunch lengths to few cm and </a:t>
            </a:r>
            <a:r>
              <a:rPr lang="en-US" sz="16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sz="1600" b="1" dirty="0" smtClean="0">
                <a:solidFill>
                  <a:srgbClr val="000090"/>
                </a:solidFill>
              </a:rPr>
              <a:t>* ~ 5 cm or even shorter are possible in such IR – few possible scenarios are under consideration. This IR can bring eRHIC luminosity well above 10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34</a:t>
            </a:r>
            <a:r>
              <a:rPr lang="en-US" sz="1600" b="1" dirty="0" smtClean="0">
                <a:solidFill>
                  <a:srgbClr val="000090"/>
                </a:solidFill>
              </a:rPr>
              <a:t>.   </a:t>
            </a:r>
            <a:endParaRPr lang="en-US" sz="1600" dirty="0" smtClean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772400" cy="1066800"/>
          </a:xfrm>
        </p:spPr>
        <p:txBody>
          <a:bodyPr>
            <a:noAutofit/>
          </a:bodyPr>
          <a:lstStyle/>
          <a:p>
            <a:pPr>
              <a:spcAft>
                <a:spcPts val="22800"/>
              </a:spcAft>
              <a:defRPr/>
            </a:pPr>
            <a:r>
              <a:rPr lang="en-US" sz="2400" spc="300" dirty="0" smtClean="0">
                <a:latin typeface="Comic Sans MS"/>
                <a:cs typeface="Comic Sans MS"/>
              </a:rPr>
              <a:t>Integrated IR design</a:t>
            </a:r>
            <a:br>
              <a:rPr lang="en-US" sz="2400" spc="300" dirty="0" smtClean="0">
                <a:latin typeface="Comic Sans MS"/>
                <a:cs typeface="Comic Sans MS"/>
              </a:rPr>
            </a:b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4 GeV </a:t>
            </a: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250 GeV p/100 </a:t>
            </a: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Au</a:t>
            </a:r>
            <a:endParaRPr lang="en-US" sz="2400" i="1" spc="300" dirty="0">
              <a:latin typeface="Comic Sans MS"/>
              <a:cs typeface="Comic Sans MS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425450" y="2209800"/>
            <a:ext cx="83058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4349750" y="2019300"/>
            <a:ext cx="10287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35" name="4-Point Star 34"/>
          <p:cNvSpPr/>
          <p:nvPr/>
        </p:nvSpPr>
        <p:spPr bwMode="auto">
          <a:xfrm>
            <a:off x="4587875" y="2144713"/>
            <a:ext cx="136525" cy="138112"/>
          </a:xfrm>
          <a:prstGeom prst="star4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825750" y="2133600"/>
            <a:ext cx="3810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31" name="TextBox 39"/>
          <p:cNvSpPr txBox="1">
            <a:spLocks noChangeArrowheads="1"/>
          </p:cNvSpPr>
          <p:nvPr/>
        </p:nvSpPr>
        <p:spPr bwMode="auto">
          <a:xfrm>
            <a:off x="2732617" y="2154987"/>
            <a:ext cx="5481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Comic Sans MS"/>
                <a:ea typeface="Times New Roman" pitchFamily="-110" charset="0"/>
                <a:cs typeface="Comic Sans MS"/>
              </a:rPr>
              <a:t>p</a:t>
            </a:r>
            <a:r>
              <a:rPr lang="en-US" sz="1200" dirty="0">
                <a:latin typeface="Comic Sans MS"/>
                <a:ea typeface="Times New Roman" pitchFamily="-110" charset="0"/>
                <a:cs typeface="Comic Sans MS"/>
              </a:rPr>
              <a:t>, Au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rot="10800000" flipV="1">
            <a:off x="6330950" y="1828800"/>
            <a:ext cx="328613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33" name="TextBox 43"/>
          <p:cNvSpPr txBox="1">
            <a:spLocks noChangeArrowheads="1"/>
          </p:cNvSpPr>
          <p:nvPr/>
        </p:nvSpPr>
        <p:spPr bwMode="auto">
          <a:xfrm>
            <a:off x="6407150" y="1593942"/>
            <a:ext cx="252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omic Sans MS"/>
                <a:ea typeface="Times New Roman" pitchFamily="-110" charset="0"/>
                <a:cs typeface="Comic Sans MS"/>
              </a:rPr>
              <a:t>e</a:t>
            </a:r>
          </a:p>
        </p:txBody>
      </p:sp>
      <p:sp>
        <p:nvSpPr>
          <p:cNvPr id="29734" name="TextBox 44"/>
          <p:cNvSpPr txBox="1">
            <a:spLocks noChangeArrowheads="1"/>
          </p:cNvSpPr>
          <p:nvPr/>
        </p:nvSpPr>
        <p:spPr bwMode="auto">
          <a:xfrm>
            <a:off x="4311650" y="2349658"/>
            <a:ext cx="1126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/>
                <a:ea typeface="Times New Roman" pitchFamily="-110" charset="0"/>
                <a:cs typeface="Comic Sans MS"/>
              </a:rPr>
              <a:t>Solenoid, 4 T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5483225" y="2019300"/>
            <a:ext cx="200025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5683250" y="2019300"/>
            <a:ext cx="6096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044950" y="2019300"/>
            <a:ext cx="200025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435350" y="2019300"/>
            <a:ext cx="6096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4" name="Arc 53"/>
          <p:cNvSpPr/>
          <p:nvPr/>
        </p:nvSpPr>
        <p:spPr bwMode="auto">
          <a:xfrm>
            <a:off x="4921250" y="1866900"/>
            <a:ext cx="1485900" cy="342900"/>
          </a:xfrm>
          <a:prstGeom prst="arc">
            <a:avLst>
              <a:gd name="adj1" fmla="val 518202"/>
              <a:gd name="adj2" fmla="val 51312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-203200" y="2095500"/>
            <a:ext cx="8001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6259513" y="1985963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 bwMode="auto">
          <a:xfrm flipH="1">
            <a:off x="3312584" y="1858434"/>
            <a:ext cx="1485900" cy="342900"/>
          </a:xfrm>
          <a:prstGeom prst="arc">
            <a:avLst>
              <a:gd name="adj1" fmla="val 518202"/>
              <a:gd name="adj2" fmla="val 51312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3012546" y="1977497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rot="10800000">
            <a:off x="2709333" y="1858434"/>
            <a:ext cx="313798" cy="118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46" name="TextBox 59"/>
          <p:cNvSpPr txBox="1">
            <a:spLocks noChangeArrowheads="1"/>
          </p:cNvSpPr>
          <p:nvPr/>
        </p:nvSpPr>
        <p:spPr bwMode="auto">
          <a:xfrm>
            <a:off x="5607050" y="1371600"/>
            <a:ext cx="660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1T, 3m </a:t>
            </a:r>
          </a:p>
          <a:p>
            <a:r>
              <a:rPr lang="en-US" sz="120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dipole</a:t>
            </a:r>
          </a:p>
        </p:txBody>
      </p:sp>
      <p:sp>
        <p:nvSpPr>
          <p:cNvPr id="29749" name="TextBox 62"/>
          <p:cNvSpPr txBox="1">
            <a:spLocks noChangeArrowheads="1"/>
          </p:cNvSpPr>
          <p:nvPr/>
        </p:nvSpPr>
        <p:spPr bwMode="auto">
          <a:xfrm>
            <a:off x="3346450" y="1409701"/>
            <a:ext cx="660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1T, 3m </a:t>
            </a:r>
          </a:p>
          <a:p>
            <a:r>
              <a:rPr lang="en-US" sz="1200" dirty="0" smtClean="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dipole</a:t>
            </a:r>
            <a:endParaRPr lang="en-US" sz="1200" dirty="0">
              <a:solidFill>
                <a:srgbClr val="19194D"/>
              </a:solidFill>
              <a:latin typeface="Comic Sans MS"/>
              <a:ea typeface="Times New Roman" pitchFamily="-110" charset="0"/>
              <a:cs typeface="Comic Sans MS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8731250" y="2057408"/>
            <a:ext cx="8001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29726" name="TextBox 65"/>
          <p:cNvSpPr txBox="1">
            <a:spLocks noChangeArrowheads="1"/>
          </p:cNvSpPr>
          <p:nvPr/>
        </p:nvSpPr>
        <p:spPr bwMode="auto">
          <a:xfrm>
            <a:off x="1589822" y="882134"/>
            <a:ext cx="7253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Remove </a:t>
            </a:r>
            <a:r>
              <a:rPr lang="en-US" dirty="0" err="1" smtClean="0">
                <a:latin typeface="Comic Sans MS"/>
                <a:cs typeface="Comic Sans MS"/>
              </a:rPr>
              <a:t>DXes</a:t>
            </a:r>
            <a:r>
              <a:rPr lang="en-US" dirty="0" smtClean="0">
                <a:latin typeface="Comic Sans MS"/>
                <a:cs typeface="Comic Sans MS"/>
              </a:rPr>
              <a:t> – 40 </a:t>
            </a:r>
            <a:r>
              <a:rPr lang="en-US" dirty="0" err="1" smtClean="0">
                <a:latin typeface="Comic Sans MS"/>
                <a:cs typeface="Comic Sans MS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 to detect particles scattered at small angles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61" name="Group 19"/>
          <p:cNvGrpSpPr>
            <a:grpSpLocks/>
          </p:cNvGrpSpPr>
          <p:nvPr/>
        </p:nvGrpSpPr>
        <p:grpSpPr bwMode="auto">
          <a:xfrm>
            <a:off x="369783" y="3041650"/>
            <a:ext cx="4124533" cy="3359150"/>
            <a:chOff x="384" y="528"/>
            <a:chExt cx="2716" cy="2116"/>
          </a:xfrm>
        </p:grpSpPr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864"/>
              <a:ext cx="2716" cy="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3" name="Text Box 12"/>
            <p:cNvSpPr txBox="1">
              <a:spLocks noChangeArrowheads="1"/>
            </p:cNvSpPr>
            <p:nvPr/>
          </p:nvSpPr>
          <p:spPr bwMode="auto">
            <a:xfrm>
              <a:off x="960" y="52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Solenoid (4T)</a:t>
              </a: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296" y="720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Text Box 15"/>
            <p:cNvSpPr txBox="1">
              <a:spLocks noChangeArrowheads="1"/>
            </p:cNvSpPr>
            <p:nvPr/>
          </p:nvSpPr>
          <p:spPr bwMode="auto">
            <a:xfrm>
              <a:off x="2352" y="864"/>
              <a:ext cx="5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Dipole</a:t>
              </a:r>
            </a:p>
            <a:p>
              <a:r>
                <a:rPr lang="en-US" sz="1800"/>
                <a:t>~3Tm</a:t>
              </a:r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>
              <a:off x="432" y="120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7"/>
            <p:cNvSpPr>
              <a:spLocks noChangeShapeType="1"/>
            </p:cNvSpPr>
            <p:nvPr/>
          </p:nvSpPr>
          <p:spPr bwMode="auto">
            <a:xfrm flipH="1">
              <a:off x="2496" y="120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92500"/>
            <a:ext cx="4165600" cy="3124200"/>
          </a:xfrm>
          <a:prstGeom prst="rect">
            <a:avLst/>
          </a:prstGeom>
        </p:spPr>
      </p:pic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4851400" y="2737991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To provide effective SR protection:</a:t>
            </a:r>
          </a:p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-soft bend (~0.05T) is used for final bending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 of </a:t>
            </a:r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electron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beam</a:t>
            </a:r>
          </a:p>
          <a:p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9" name="Text Box 55"/>
          <p:cNvSpPr txBox="1">
            <a:spLocks noChangeArrowheads="1"/>
          </p:cNvSpPr>
          <p:nvPr/>
        </p:nvSpPr>
        <p:spPr bwMode="auto">
          <a:xfrm>
            <a:off x="6172200" y="3797300"/>
            <a:ext cx="1805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J.Bebee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-Wang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0" name="Text Box 55"/>
          <p:cNvSpPr txBox="1">
            <a:spLocks noChangeArrowheads="1"/>
          </p:cNvSpPr>
          <p:nvPr/>
        </p:nvSpPr>
        <p:spPr bwMode="auto">
          <a:xfrm>
            <a:off x="342900" y="5918200"/>
            <a:ext cx="17661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E.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Aschenauer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85800" y="2654300"/>
            <a:ext cx="79629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62"/>
          <p:cNvSpPr txBox="1">
            <a:spLocks noChangeArrowheads="1"/>
          </p:cNvSpPr>
          <p:nvPr/>
        </p:nvSpPr>
        <p:spPr bwMode="auto">
          <a:xfrm>
            <a:off x="4191000" y="2641601"/>
            <a:ext cx="6224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40 m</a:t>
            </a:r>
          </a:p>
        </p:txBody>
      </p:sp>
      <p:sp>
        <p:nvSpPr>
          <p:cNvPr id="45" name="TextBox 62"/>
          <p:cNvSpPr txBox="1">
            <a:spLocks noChangeArrowheads="1"/>
          </p:cNvSpPr>
          <p:nvPr/>
        </p:nvSpPr>
        <p:spPr bwMode="auto">
          <a:xfrm>
            <a:off x="3975970" y="1473201"/>
            <a:ext cx="607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9D3A3A"/>
                </a:solidFill>
                <a:latin typeface="Comic Sans MS"/>
                <a:ea typeface="Times New Roman" pitchFamily="-110" charset="0"/>
                <a:cs typeface="Comic Sans MS"/>
              </a:rPr>
              <a:t>Soft</a:t>
            </a:r>
          </a:p>
          <a:p>
            <a:r>
              <a:rPr lang="en-US" sz="1200" b="1" dirty="0" smtClean="0">
                <a:solidFill>
                  <a:srgbClr val="9D3A3A"/>
                </a:solidFill>
                <a:latin typeface="Comic Sans MS"/>
                <a:ea typeface="Times New Roman" pitchFamily="-110" charset="0"/>
                <a:cs typeface="Comic Sans MS"/>
              </a:rPr>
              <a:t>dipole</a:t>
            </a:r>
          </a:p>
          <a:p>
            <a:endParaRPr lang="en-US" sz="1200" b="1" dirty="0">
              <a:solidFill>
                <a:srgbClr val="9D3A3A"/>
              </a:solidFill>
              <a:latin typeface="Comic Sans MS"/>
              <a:ea typeface="Times New Roman" pitchFamily="-110" charset="0"/>
              <a:cs typeface="Comic Sans MS"/>
            </a:endParaRPr>
          </a:p>
        </p:txBody>
      </p:sp>
      <p:sp>
        <p:nvSpPr>
          <p:cNvPr id="46" name="TextBox 62"/>
          <p:cNvSpPr txBox="1">
            <a:spLocks noChangeArrowheads="1"/>
          </p:cNvSpPr>
          <p:nvPr/>
        </p:nvSpPr>
        <p:spPr bwMode="auto">
          <a:xfrm>
            <a:off x="5195170" y="1447801"/>
            <a:ext cx="607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9D3A3A"/>
                </a:solidFill>
                <a:latin typeface="Comic Sans MS"/>
                <a:ea typeface="Times New Roman" pitchFamily="-110" charset="0"/>
                <a:cs typeface="Comic Sans MS"/>
              </a:rPr>
              <a:t>Soft</a:t>
            </a:r>
          </a:p>
          <a:p>
            <a:r>
              <a:rPr lang="en-US" sz="1200" b="1" dirty="0" smtClean="0">
                <a:solidFill>
                  <a:srgbClr val="9D3A3A"/>
                </a:solidFill>
                <a:latin typeface="Comic Sans MS"/>
                <a:ea typeface="Times New Roman" pitchFamily="-110" charset="0"/>
                <a:cs typeface="Comic Sans MS"/>
              </a:rPr>
              <a:t>dipole</a:t>
            </a:r>
          </a:p>
          <a:p>
            <a:endParaRPr lang="en-US" sz="1200" b="1" dirty="0">
              <a:solidFill>
                <a:srgbClr val="9D3A3A"/>
              </a:solidFill>
              <a:latin typeface="Comic Sans MS"/>
              <a:ea typeface="Times New Roman" pitchFamily="-110" charset="0"/>
              <a:cs typeface="Comic Sans M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3"/>
          <p:cNvGraphicFramePr>
            <a:graphicFrameLocks noGrp="1"/>
          </p:cNvGraphicFramePr>
          <p:nvPr/>
        </p:nvGraphicFramePr>
        <p:xfrm>
          <a:off x="647700" y="442296"/>
          <a:ext cx="7861301" cy="5543794"/>
        </p:xfrm>
        <a:graphic>
          <a:graphicData uri="http://schemas.openxmlformats.org/drawingml/2006/table">
            <a:tbl>
              <a:tblPr/>
              <a:tblGrid>
                <a:gridCol w="3249923"/>
                <a:gridCol w="1200422"/>
                <a:gridCol w="980832"/>
                <a:gridCol w="1346816"/>
                <a:gridCol w="1083308"/>
              </a:tblGrid>
              <a:tr h="49048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MeRHIC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eRHIC with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9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Energy, GeV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250 (100)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325 (125)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&lt;30&gt;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6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intensity (u) ,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charge, 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Beam current,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mA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&lt;10&gt;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9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Polarization,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8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Lucida Grande" pitchFamily="-110" charset="0"/>
                          <a:ea typeface="Lucida Grande" pitchFamily="-110" charset="0"/>
                          <a:cs typeface="Lucida Grande" pitchFamily="-110" charset="0"/>
                        </a:rPr>
                        <a:t>β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Luminosity,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,  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0.1 -&gt; 1 with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2.8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86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838200"/>
          </a:xfrm>
        </p:spPr>
        <p:txBody>
          <a:bodyPr/>
          <a:lstStyle/>
          <a:p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eRHIC parameters</a:t>
            </a:r>
            <a:endParaRPr lang="en-US" sz="2400" dirty="0" smtClean="0">
              <a:solidFill>
                <a:srgbClr val="A50021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328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88100"/>
            <a:ext cx="1905000" cy="457200"/>
          </a:xfrm>
          <a:noFill/>
        </p:spPr>
        <p:txBody>
          <a:bodyPr/>
          <a:lstStyle/>
          <a:p>
            <a:fld id="{A9C4DE7D-2E99-AA48-A9B7-4B572FFB1F2F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43</a:t>
            </a:fld>
            <a:endParaRPr lang="en-US" dirty="0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872" name="TextBox 7"/>
          <p:cNvSpPr txBox="1">
            <a:spLocks noChangeArrowheads="1"/>
          </p:cNvSpPr>
          <p:nvPr/>
        </p:nvSpPr>
        <p:spPr bwMode="auto">
          <a:xfrm>
            <a:off x="406400" y="428783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33425" y="6096000"/>
            <a:ext cx="7321550" cy="3683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&lt; Luminosity for 30 GeV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-beam operation will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be at 20% level&gt;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1743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3" y="0"/>
            <a:ext cx="7666077" cy="575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0" y="0"/>
            <a:ext cx="3175000" cy="5715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CODA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7800" y="1739900"/>
            <a:ext cx="2095500" cy="2882900"/>
          </a:xfrm>
          <a:prstGeom prst="rect">
            <a:avLst/>
          </a:prstGeom>
          <a:solidFill>
            <a:srgbClr val="C6C4F0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9800" y="1447800"/>
            <a:ext cx="444500" cy="3187700"/>
          </a:xfrm>
          <a:prstGeom prst="rect">
            <a:avLst/>
          </a:prstGeom>
          <a:solidFill>
            <a:srgbClr val="C6C4F0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67200" y="2501900"/>
            <a:ext cx="1752600" cy="698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eRHIC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olidFill>
                <a:srgbClr val="660066"/>
              </a:solidFill>
              <a:latin typeface="Comic Sans MS"/>
              <a:ea typeface="+mj-ea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MeRHIC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6200000">
            <a:off x="5461000" y="2349500"/>
            <a:ext cx="1752600" cy="698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eRHIC II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49700" y="1435100"/>
            <a:ext cx="2463800" cy="3187700"/>
          </a:xfrm>
          <a:custGeom>
            <a:avLst/>
            <a:gdLst>
              <a:gd name="connsiteX0" fmla="*/ 12700 w 2463800"/>
              <a:gd name="connsiteY0" fmla="*/ 3187700 h 3187700"/>
              <a:gd name="connsiteX1" fmla="*/ 38100 w 2463800"/>
              <a:gd name="connsiteY1" fmla="*/ 2374900 h 3187700"/>
              <a:gd name="connsiteX2" fmla="*/ 25400 w 2463800"/>
              <a:gd name="connsiteY2" fmla="*/ 2146300 h 3187700"/>
              <a:gd name="connsiteX3" fmla="*/ 0 w 2463800"/>
              <a:gd name="connsiteY3" fmla="*/ 2006600 h 3187700"/>
              <a:gd name="connsiteX4" fmla="*/ 2463800 w 2463800"/>
              <a:gd name="connsiteY4" fmla="*/ 0 h 3187700"/>
              <a:gd name="connsiteX5" fmla="*/ 2463800 w 2463800"/>
              <a:gd name="connsiteY5" fmla="*/ 0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3800" h="3187700">
                <a:moveTo>
                  <a:pt x="12700" y="3187700"/>
                </a:moveTo>
                <a:lnTo>
                  <a:pt x="38100" y="2374900"/>
                </a:lnTo>
                <a:lnTo>
                  <a:pt x="25400" y="2146300"/>
                </a:lnTo>
                <a:lnTo>
                  <a:pt x="0" y="2006600"/>
                </a:lnTo>
                <a:lnTo>
                  <a:pt x="2463800" y="0"/>
                </a:lnTo>
                <a:lnTo>
                  <a:pt x="246380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64700" y="194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2400" y="5321300"/>
            <a:ext cx="8991600" cy="11557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Luminosity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reach for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is adjusted</a:t>
            </a:r>
          </a:p>
          <a:p>
            <a:pPr algn="ctr"/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to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fit </a:t>
            </a:r>
            <a:r>
              <a:rPr lang="en-US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Jlab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assumptions on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achievable beam optics </a:t>
            </a:r>
            <a:endParaRPr lang="en-US" sz="2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endParaRPr lang="en-US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3"/>
          <p:cNvGraphicFramePr>
            <a:graphicFrameLocks noGrp="1"/>
          </p:cNvGraphicFramePr>
          <p:nvPr/>
        </p:nvGraphicFramePr>
        <p:xfrm>
          <a:off x="203200" y="1259760"/>
          <a:ext cx="8902699" cy="4548099"/>
        </p:xfrm>
        <a:graphic>
          <a:graphicData uri="http://schemas.openxmlformats.org/drawingml/2006/table">
            <a:tbl>
              <a:tblPr/>
              <a:tblGrid>
                <a:gridCol w="5410199"/>
                <a:gridCol w="1794563"/>
                <a:gridCol w="1697937"/>
              </a:tblGrid>
              <a:tr h="28186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eRHIC with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Energy, GeV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325 (125)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&lt;30&gt;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intensity (u) ,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charge, 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5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Beam current,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mA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&lt;10&gt;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Polarization,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2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5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Grande" pitchFamily="-110" charset="0"/>
                          <a:ea typeface="Lucida Grande" pitchFamily="-110" charset="0"/>
                          <a:cs typeface="Lucida Grande" pitchFamily="-110" charset="0"/>
                        </a:rPr>
                        <a:t>β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Luminosity,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35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,  cm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s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1.4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869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8610600" cy="838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Using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Jlab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assumptions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would bring eRHIC luminosity to 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1.4 </a:t>
            </a:r>
            <a:r>
              <a:rPr lang="en-US" sz="2800" b="1" dirty="0" err="1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x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10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35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cm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-2 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sec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-1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</a:br>
            <a:r>
              <a:rPr lang="en-US" sz="2000" u="sng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micro-beta*, traveling RF </a:t>
            </a:r>
            <a:r>
              <a:rPr lang="en-US" sz="2000" u="sng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focus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,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may be a crossing angle and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crab-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cavities </a:t>
            </a:r>
            <a:endParaRPr lang="en-US" sz="2400" dirty="0" smtClean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328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88100"/>
            <a:ext cx="1905000" cy="457200"/>
          </a:xfrm>
          <a:noFill/>
        </p:spPr>
        <p:txBody>
          <a:bodyPr/>
          <a:lstStyle/>
          <a:p>
            <a:fld id="{A9C4DE7D-2E99-AA48-A9B7-4B572FFB1F2F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45</a:t>
            </a:fld>
            <a:endParaRPr lang="en-US" dirty="0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872" name="TextBox 7"/>
          <p:cNvSpPr txBox="1">
            <a:spLocks noChangeArrowheads="1"/>
          </p:cNvSpPr>
          <p:nvPr/>
        </p:nvSpPr>
        <p:spPr bwMode="auto">
          <a:xfrm>
            <a:off x="406400" y="428783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62025" y="5943600"/>
            <a:ext cx="7321550" cy="3683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Reducing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</a:rPr>
              <a:t>β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*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by a factor of 50 boost luminosity by a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factor of fifty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3400" y="5854700"/>
            <a:ext cx="8610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</p:spTree>
  </p:cSld>
  <p:clrMapOvr>
    <a:masterClrMapping/>
  </p:clrMapOvr>
  <p:transition advTm="1743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9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8610600" cy="838200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eRHIC’s</a:t>
            </a:r>
            <a: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assumptions</a:t>
            </a:r>
            <a:b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</a:br>
            <a: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are based on beam optics for HE hadron colliders</a:t>
            </a:r>
            <a:b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</a:br>
            <a: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such as </a:t>
            </a:r>
            <a: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RHIC, HERA,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Tevatron</a:t>
            </a:r>
            <a:r>
              <a:rPr lang="en-US" sz="24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, LHC</a:t>
            </a:r>
            <a:r>
              <a:rPr lang="en-US" sz="28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</a:br>
            <a:endParaRPr lang="en-US" sz="2400" dirty="0" smtClean="0">
              <a:solidFill>
                <a:srgbClr val="008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328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88100"/>
            <a:ext cx="1905000" cy="457200"/>
          </a:xfrm>
          <a:noFill/>
        </p:spPr>
        <p:txBody>
          <a:bodyPr/>
          <a:lstStyle/>
          <a:p>
            <a:fld id="{A9C4DE7D-2E99-AA48-A9B7-4B572FFB1F2F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46</a:t>
            </a:fld>
            <a:endParaRPr lang="en-US" dirty="0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872" name="TextBox 7"/>
          <p:cNvSpPr txBox="1">
            <a:spLocks noChangeArrowheads="1"/>
          </p:cNvSpPr>
          <p:nvPr/>
        </p:nvSpPr>
        <p:spPr bwMode="auto">
          <a:xfrm>
            <a:off x="406400" y="428783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33425" y="6096000"/>
            <a:ext cx="7321550" cy="3683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3400" y="5727700"/>
            <a:ext cx="8610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We have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reserves: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increase </a:t>
            </a:r>
            <a:r>
              <a:rPr lang="en-US" sz="16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intensities of electron and proton bunches about 2 fold, the rep-rate 2 fold and reduce beat* 5 fold – total up to 20 fold </a:t>
            </a:r>
            <a:r>
              <a:rPr lang="en-US" sz="16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increase </a:t>
            </a:r>
            <a:r>
              <a:rPr lang="en-US" sz="16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in luminosity. </a:t>
            </a:r>
            <a:r>
              <a:rPr lang="en-US" sz="1600" b="1" dirty="0" smtClean="0">
                <a:solidFill>
                  <a:srgbClr val="008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</a:b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graphicFrame>
        <p:nvGraphicFramePr>
          <p:cNvPr id="9" name="Group 3"/>
          <p:cNvGraphicFramePr>
            <a:graphicFrameLocks noGrp="1"/>
          </p:cNvGraphicFramePr>
          <p:nvPr/>
        </p:nvGraphicFramePr>
        <p:xfrm>
          <a:off x="203200" y="1259760"/>
          <a:ext cx="8902699" cy="4548099"/>
        </p:xfrm>
        <a:graphic>
          <a:graphicData uri="http://schemas.openxmlformats.org/drawingml/2006/table">
            <a:tbl>
              <a:tblPr/>
              <a:tblGrid>
                <a:gridCol w="5410199"/>
                <a:gridCol w="1794563"/>
                <a:gridCol w="1697937"/>
              </a:tblGrid>
              <a:tr h="28186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eRHIC with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Energy, GeV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325 (125)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&lt;30&gt;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intensity (u) ,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charge, 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5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Beam current,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mA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&lt;10&gt;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Polarization,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2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5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Grande" pitchFamily="-110" charset="0"/>
                          <a:ea typeface="Lucida Grande" pitchFamily="-110" charset="0"/>
                          <a:cs typeface="Lucida Grande" pitchFamily="-110" charset="0"/>
                        </a:rPr>
                        <a:t>β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Luminosity,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35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,  cm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s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0.028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1743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8255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R&amp;D </a:t>
            </a: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704850"/>
            <a:ext cx="6934200" cy="2901950"/>
          </a:xfrm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Polarized gun for e-p program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Development of  compact recirculating loop magnets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R&amp;D ERL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Compact eRHIC SRF with HOM damping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Coherent Electron Cooling including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PoP</a:t>
            </a: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Polarized He</a:t>
            </a:r>
            <a:r>
              <a:rPr lang="en-US" sz="20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source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4500" y="3594100"/>
            <a:ext cx="8229600" cy="825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Resources in FY 2009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19200" y="4368800"/>
            <a:ext cx="6934200" cy="2025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Administrative - 						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Scientist</a:t>
            </a:r>
            <a:r>
              <a:rPr lang="en-US" sz="2000" baseline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(include. 2 PhD students) - 	8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Professionals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– 							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aseline="0" dirty="0" smtClean="0">
                <a:solidFill>
                  <a:srgbClr val="000090"/>
                </a:solidFill>
                <a:latin typeface="Comic Sans MS"/>
                <a:cs typeface="Comic Sans MS"/>
              </a:rPr>
              <a:t>Technicians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– 							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Total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- 									</a:t>
            </a:r>
            <a:r>
              <a:rPr kumimoji="0" lang="en-US" sz="2000" b="1" i="0" u="sng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16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55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>Challenges and Advantages</a:t>
            </a: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185" y="1593850"/>
            <a:ext cx="7410215" cy="335915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Main Challenge – 50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mA</a:t>
            </a: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polarized gun for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e-p</a:t>
            </a: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program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Main advantage – RHIC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Unique set of species from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to U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only high energy polarized proton collider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Large size of RHIC tunnel (3.8 km)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Main limitation</a:t>
            </a:r>
          </a:p>
          <a:p>
            <a:pPr lvl="1">
              <a:spcAft>
                <a:spcPts val="1200"/>
              </a:spcAft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Ion cloud limits the hadron beam intensity</a:t>
            </a:r>
          </a:p>
          <a:p>
            <a:pPr lvl="1">
              <a:spcAft>
                <a:spcPts val="1200"/>
              </a:spcAft>
            </a:pP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295400"/>
            <a:ext cx="8915400" cy="2286000"/>
            <a:chOff x="0" y="816"/>
            <a:chExt cx="5616" cy="1440"/>
          </a:xfrm>
        </p:grpSpPr>
        <p:sp>
          <p:nvSpPr>
            <p:cNvPr id="76804" name="Rectangle 4"/>
            <p:cNvSpPr>
              <a:spLocks noChangeArrowheads="1"/>
            </p:cNvSpPr>
            <p:nvPr/>
          </p:nvSpPr>
          <p:spPr bwMode="auto">
            <a:xfrm>
              <a:off x="3456" y="1584"/>
              <a:ext cx="33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05" name="Rectangle 5"/>
            <p:cNvSpPr>
              <a:spLocks noChangeArrowheads="1"/>
            </p:cNvSpPr>
            <p:nvPr/>
          </p:nvSpPr>
          <p:spPr bwMode="auto">
            <a:xfrm>
              <a:off x="2208" y="1536"/>
              <a:ext cx="57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2832" y="1536"/>
              <a:ext cx="52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1584" y="1536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810255">
              <a:off x="288" y="1488"/>
              <a:ext cx="816" cy="96"/>
              <a:chOff x="528" y="1056"/>
              <a:chExt cx="816" cy="96"/>
            </a:xfrm>
          </p:grpSpPr>
          <p:sp>
            <p:nvSpPr>
              <p:cNvPr id="76809" name="Rectangle 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48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0" name="Line 10"/>
              <p:cNvSpPr>
                <a:spLocks noChangeShapeType="1"/>
              </p:cNvSpPr>
              <p:nvPr/>
            </p:nvSpPr>
            <p:spPr bwMode="auto">
              <a:xfrm>
                <a:off x="528" y="110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1" name="Line 11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2" name="Line 12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3" name="Line 13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rot="-1116120">
              <a:off x="288" y="1728"/>
              <a:ext cx="816" cy="96"/>
              <a:chOff x="528" y="1056"/>
              <a:chExt cx="816" cy="96"/>
            </a:xfrm>
          </p:grpSpPr>
          <p:sp>
            <p:nvSpPr>
              <p:cNvPr id="76815" name="Rectangle 1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48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6" name="Line 16"/>
              <p:cNvSpPr>
                <a:spLocks noChangeShapeType="1"/>
              </p:cNvSpPr>
              <p:nvPr/>
            </p:nvSpPr>
            <p:spPr bwMode="auto">
              <a:xfrm>
                <a:off x="528" y="110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7" name="Line 17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8" name="Line 18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9" name="Line 19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76820" name="Rectangle 20"/>
            <p:cNvSpPr>
              <a:spLocks noChangeArrowheads="1"/>
            </p:cNvSpPr>
            <p:nvPr/>
          </p:nvSpPr>
          <p:spPr bwMode="auto">
            <a:xfrm>
              <a:off x="288" y="1488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1" name="Rectangle 21"/>
            <p:cNvSpPr>
              <a:spLocks noChangeArrowheads="1"/>
            </p:cNvSpPr>
            <p:nvPr/>
          </p:nvSpPr>
          <p:spPr bwMode="auto">
            <a:xfrm>
              <a:off x="288" y="1584"/>
              <a:ext cx="4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288" y="1728"/>
              <a:ext cx="4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3" name="Rectangle 23"/>
            <p:cNvSpPr>
              <a:spLocks noChangeArrowheads="1"/>
            </p:cNvSpPr>
            <p:nvPr/>
          </p:nvSpPr>
          <p:spPr bwMode="auto">
            <a:xfrm>
              <a:off x="960" y="1488"/>
              <a:ext cx="240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4" name="Line 24"/>
            <p:cNvSpPr>
              <a:spLocks noChangeShapeType="1"/>
            </p:cNvSpPr>
            <p:nvPr/>
          </p:nvSpPr>
          <p:spPr bwMode="auto">
            <a:xfrm>
              <a:off x="1056" y="1632"/>
              <a:ext cx="292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5" name="Rectangle 25"/>
            <p:cNvSpPr>
              <a:spLocks noChangeArrowheads="1"/>
            </p:cNvSpPr>
            <p:nvPr/>
          </p:nvSpPr>
          <p:spPr bwMode="auto">
            <a:xfrm>
              <a:off x="1344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6" name="Line 26"/>
            <p:cNvSpPr>
              <a:spLocks noChangeShapeType="1"/>
            </p:cNvSpPr>
            <p:nvPr/>
          </p:nvSpPr>
          <p:spPr bwMode="auto">
            <a:xfrm>
              <a:off x="1344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7" name="Line 27"/>
            <p:cNvSpPr>
              <a:spLocks noChangeShapeType="1"/>
            </p:cNvSpPr>
            <p:nvPr/>
          </p:nvSpPr>
          <p:spPr bwMode="auto">
            <a:xfrm flipV="1">
              <a:off x="1344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8" name="Rectangle 28"/>
            <p:cNvSpPr>
              <a:spLocks noChangeArrowheads="1"/>
            </p:cNvSpPr>
            <p:nvPr/>
          </p:nvSpPr>
          <p:spPr bwMode="auto">
            <a:xfrm>
              <a:off x="1344" y="1728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9" name="Line 29"/>
            <p:cNvSpPr>
              <a:spLocks noChangeShapeType="1"/>
            </p:cNvSpPr>
            <p:nvPr/>
          </p:nvSpPr>
          <p:spPr bwMode="auto">
            <a:xfrm>
              <a:off x="1344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0" name="Line 30"/>
            <p:cNvSpPr>
              <a:spLocks noChangeShapeType="1"/>
            </p:cNvSpPr>
            <p:nvPr/>
          </p:nvSpPr>
          <p:spPr bwMode="auto">
            <a:xfrm flipV="1">
              <a:off x="1344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1" name="Line 31"/>
            <p:cNvSpPr>
              <a:spLocks noChangeShapeType="1"/>
            </p:cNvSpPr>
            <p:nvPr/>
          </p:nvSpPr>
          <p:spPr bwMode="auto">
            <a:xfrm>
              <a:off x="1488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1920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3" name="Line 33"/>
            <p:cNvSpPr>
              <a:spLocks noChangeShapeType="1"/>
            </p:cNvSpPr>
            <p:nvPr/>
          </p:nvSpPr>
          <p:spPr bwMode="auto">
            <a:xfrm>
              <a:off x="1920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4" name="Line 34"/>
            <p:cNvSpPr>
              <a:spLocks noChangeShapeType="1"/>
            </p:cNvSpPr>
            <p:nvPr/>
          </p:nvSpPr>
          <p:spPr bwMode="auto">
            <a:xfrm flipV="1">
              <a:off x="1920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5" name="Rectangle 35"/>
            <p:cNvSpPr>
              <a:spLocks noChangeArrowheads="1"/>
            </p:cNvSpPr>
            <p:nvPr/>
          </p:nvSpPr>
          <p:spPr bwMode="auto">
            <a:xfrm>
              <a:off x="1920" y="1728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6" name="Line 36"/>
            <p:cNvSpPr>
              <a:spLocks noChangeShapeType="1"/>
            </p:cNvSpPr>
            <p:nvPr/>
          </p:nvSpPr>
          <p:spPr bwMode="auto">
            <a:xfrm>
              <a:off x="1920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7" name="Line 37"/>
            <p:cNvSpPr>
              <a:spLocks noChangeShapeType="1"/>
            </p:cNvSpPr>
            <p:nvPr/>
          </p:nvSpPr>
          <p:spPr bwMode="auto">
            <a:xfrm flipV="1">
              <a:off x="1920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8" name="Line 38"/>
            <p:cNvSpPr>
              <a:spLocks noChangeShapeType="1"/>
            </p:cNvSpPr>
            <p:nvPr/>
          </p:nvSpPr>
          <p:spPr bwMode="auto">
            <a:xfrm>
              <a:off x="1920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9" name="Line 39"/>
            <p:cNvSpPr>
              <a:spLocks noChangeShapeType="1"/>
            </p:cNvSpPr>
            <p:nvPr/>
          </p:nvSpPr>
          <p:spPr bwMode="auto">
            <a:xfrm flipV="1">
              <a:off x="3984" y="1440"/>
              <a:ext cx="192" cy="19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0" name="Line 40"/>
            <p:cNvSpPr>
              <a:spLocks noChangeShapeType="1"/>
            </p:cNvSpPr>
            <p:nvPr/>
          </p:nvSpPr>
          <p:spPr bwMode="auto">
            <a:xfrm>
              <a:off x="4176" y="1440"/>
              <a:ext cx="24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1" name="Line 41"/>
            <p:cNvSpPr>
              <a:spLocks noChangeShapeType="1"/>
            </p:cNvSpPr>
            <p:nvPr/>
          </p:nvSpPr>
          <p:spPr bwMode="auto">
            <a:xfrm>
              <a:off x="4416" y="1440"/>
              <a:ext cx="384" cy="38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2" name="Line 42"/>
            <p:cNvSpPr>
              <a:spLocks noChangeShapeType="1"/>
            </p:cNvSpPr>
            <p:nvPr/>
          </p:nvSpPr>
          <p:spPr bwMode="auto">
            <a:xfrm>
              <a:off x="4800" y="1824"/>
              <a:ext cx="28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3" name="Line 43"/>
            <p:cNvSpPr>
              <a:spLocks noChangeShapeType="1"/>
            </p:cNvSpPr>
            <p:nvPr/>
          </p:nvSpPr>
          <p:spPr bwMode="auto">
            <a:xfrm flipV="1">
              <a:off x="5088" y="1632"/>
              <a:ext cx="192" cy="19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4" name="Line 44"/>
            <p:cNvSpPr>
              <a:spLocks noChangeShapeType="1"/>
            </p:cNvSpPr>
            <p:nvPr/>
          </p:nvSpPr>
          <p:spPr bwMode="auto">
            <a:xfrm>
              <a:off x="3984" y="163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5" name="Line 45"/>
            <p:cNvSpPr>
              <a:spLocks noChangeShapeType="1"/>
            </p:cNvSpPr>
            <p:nvPr/>
          </p:nvSpPr>
          <p:spPr bwMode="auto">
            <a:xfrm>
              <a:off x="5280" y="1632"/>
              <a:ext cx="336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 rot="-1268496">
              <a:off x="3888" y="1488"/>
              <a:ext cx="192" cy="240"/>
              <a:chOff x="3792" y="1536"/>
              <a:chExt cx="192" cy="240"/>
            </a:xfrm>
          </p:grpSpPr>
          <p:sp>
            <p:nvSpPr>
              <p:cNvPr id="76847" name="Line 47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48" name="Line 48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49" name="Line 49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 rot="9369866">
              <a:off x="4080" y="1344"/>
              <a:ext cx="188" cy="241"/>
              <a:chOff x="3792" y="1536"/>
              <a:chExt cx="192" cy="240"/>
            </a:xfrm>
          </p:grpSpPr>
          <p:sp>
            <p:nvSpPr>
              <p:cNvPr id="76851" name="Line 51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2" name="Line 52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3" name="Line 53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7" name="Group 54"/>
            <p:cNvGrpSpPr>
              <a:grpSpLocks/>
            </p:cNvGrpSpPr>
            <p:nvPr/>
          </p:nvGrpSpPr>
          <p:grpSpPr bwMode="auto">
            <a:xfrm rot="2633737">
              <a:off x="4704" y="1680"/>
              <a:ext cx="214" cy="232"/>
              <a:chOff x="3792" y="1536"/>
              <a:chExt cx="192" cy="240"/>
            </a:xfrm>
          </p:grpSpPr>
          <p:sp>
            <p:nvSpPr>
              <p:cNvPr id="76855" name="Line 55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6" name="Line 56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7" name="Line 57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 rot="13025468">
              <a:off x="4320" y="1344"/>
              <a:ext cx="190" cy="210"/>
              <a:chOff x="3792" y="1536"/>
              <a:chExt cx="192" cy="240"/>
            </a:xfrm>
          </p:grpSpPr>
          <p:sp>
            <p:nvSpPr>
              <p:cNvPr id="76859" name="Line 59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0" name="Line 60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1" name="Line 61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 rot="-1268496">
              <a:off x="4992" y="1680"/>
              <a:ext cx="192" cy="240"/>
              <a:chOff x="3792" y="1536"/>
              <a:chExt cx="192" cy="240"/>
            </a:xfrm>
          </p:grpSpPr>
          <p:sp>
            <p:nvSpPr>
              <p:cNvPr id="76863" name="Line 63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4" name="Line 64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5" name="Line 65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0" name="Group 66"/>
            <p:cNvGrpSpPr>
              <a:grpSpLocks/>
            </p:cNvGrpSpPr>
            <p:nvPr/>
          </p:nvGrpSpPr>
          <p:grpSpPr bwMode="auto">
            <a:xfrm rot="9369866">
              <a:off x="5184" y="1536"/>
              <a:ext cx="188" cy="241"/>
              <a:chOff x="3792" y="1536"/>
              <a:chExt cx="192" cy="240"/>
            </a:xfrm>
          </p:grpSpPr>
          <p:sp>
            <p:nvSpPr>
              <p:cNvPr id="76867" name="Line 67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8" name="Line 68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9" name="Line 69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76870" name="Line 70"/>
            <p:cNvSpPr>
              <a:spLocks noChangeShapeType="1"/>
            </p:cNvSpPr>
            <p:nvPr/>
          </p:nvSpPr>
          <p:spPr bwMode="auto">
            <a:xfrm>
              <a:off x="288" y="196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1" name="Line 71"/>
            <p:cNvSpPr>
              <a:spLocks noChangeShapeType="1"/>
            </p:cNvSpPr>
            <p:nvPr/>
          </p:nvSpPr>
          <p:spPr bwMode="auto">
            <a:xfrm>
              <a:off x="1056" y="182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2" name="Line 72"/>
            <p:cNvSpPr>
              <a:spLocks noChangeShapeType="1"/>
            </p:cNvSpPr>
            <p:nvPr/>
          </p:nvSpPr>
          <p:spPr bwMode="auto">
            <a:xfrm>
              <a:off x="288" y="2064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3" name="Text Box 73"/>
            <p:cNvSpPr txBox="1">
              <a:spLocks noChangeArrowheads="1"/>
            </p:cNvSpPr>
            <p:nvPr/>
          </p:nvSpPr>
          <p:spPr bwMode="auto">
            <a:xfrm>
              <a:off x="432" y="2064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0.5m</a:t>
              </a:r>
            </a:p>
          </p:txBody>
        </p:sp>
        <p:sp>
          <p:nvSpPr>
            <p:cNvPr id="76874" name="Text Box 74"/>
            <p:cNvSpPr txBox="1">
              <a:spLocks noChangeArrowheads="1"/>
            </p:cNvSpPr>
            <p:nvPr/>
          </p:nvSpPr>
          <p:spPr bwMode="auto">
            <a:xfrm>
              <a:off x="1488" y="1968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0.7m</a:t>
              </a:r>
            </a:p>
          </p:txBody>
        </p:sp>
        <p:sp>
          <p:nvSpPr>
            <p:cNvPr id="76875" name="Line 75"/>
            <p:cNvSpPr>
              <a:spLocks noChangeShapeType="1"/>
            </p:cNvSpPr>
            <p:nvPr/>
          </p:nvSpPr>
          <p:spPr bwMode="auto">
            <a:xfrm>
              <a:off x="1488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6" name="Line 76"/>
            <p:cNvSpPr>
              <a:spLocks noChangeShapeType="1"/>
            </p:cNvSpPr>
            <p:nvPr/>
          </p:nvSpPr>
          <p:spPr bwMode="auto">
            <a:xfrm>
              <a:off x="2208" y="196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7" name="Line 77"/>
            <p:cNvSpPr>
              <a:spLocks noChangeShapeType="1"/>
            </p:cNvSpPr>
            <p:nvPr/>
          </p:nvSpPr>
          <p:spPr bwMode="auto">
            <a:xfrm>
              <a:off x="2208" y="18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8" name="Line 78"/>
            <p:cNvSpPr>
              <a:spLocks noChangeShapeType="1"/>
            </p:cNvSpPr>
            <p:nvPr/>
          </p:nvSpPr>
          <p:spPr bwMode="auto">
            <a:xfrm>
              <a:off x="3360" y="18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9" name="Text Box 79"/>
            <p:cNvSpPr txBox="1">
              <a:spLocks noChangeArrowheads="1"/>
            </p:cNvSpPr>
            <p:nvPr/>
          </p:nvSpPr>
          <p:spPr bwMode="auto">
            <a:xfrm>
              <a:off x="2544" y="2016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4m</a:t>
              </a:r>
            </a:p>
          </p:txBody>
        </p:sp>
        <p:sp>
          <p:nvSpPr>
            <p:cNvPr id="76880" name="Line 80"/>
            <p:cNvSpPr>
              <a:spLocks noChangeShapeType="1"/>
            </p:cNvSpPr>
            <p:nvPr/>
          </p:nvSpPr>
          <p:spPr bwMode="auto">
            <a:xfrm>
              <a:off x="345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1" name="Line 81"/>
            <p:cNvSpPr>
              <a:spLocks noChangeShapeType="1"/>
            </p:cNvSpPr>
            <p:nvPr/>
          </p:nvSpPr>
          <p:spPr bwMode="auto">
            <a:xfrm>
              <a:off x="3792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2" name="Line 82"/>
            <p:cNvSpPr>
              <a:spLocks noChangeShapeType="1"/>
            </p:cNvSpPr>
            <p:nvPr/>
          </p:nvSpPr>
          <p:spPr bwMode="auto">
            <a:xfrm>
              <a:off x="3456" y="192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3" name="Text Box 83"/>
            <p:cNvSpPr txBox="1">
              <a:spLocks noChangeArrowheads="1"/>
            </p:cNvSpPr>
            <p:nvPr/>
          </p:nvSpPr>
          <p:spPr bwMode="auto">
            <a:xfrm>
              <a:off x="3456" y="2016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0.5m</a:t>
              </a:r>
            </a:p>
          </p:txBody>
        </p:sp>
        <p:sp>
          <p:nvSpPr>
            <p:cNvPr id="76884" name="Line 84"/>
            <p:cNvSpPr>
              <a:spLocks noChangeShapeType="1"/>
            </p:cNvSpPr>
            <p:nvPr/>
          </p:nvSpPr>
          <p:spPr bwMode="auto">
            <a:xfrm flipV="1">
              <a:off x="417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5" name="Line 85"/>
            <p:cNvSpPr>
              <a:spLocks noChangeShapeType="1"/>
            </p:cNvSpPr>
            <p:nvPr/>
          </p:nvSpPr>
          <p:spPr bwMode="auto">
            <a:xfrm flipV="1">
              <a:off x="441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6" name="Line 86"/>
            <p:cNvSpPr>
              <a:spLocks noChangeShapeType="1"/>
            </p:cNvSpPr>
            <p:nvPr/>
          </p:nvSpPr>
          <p:spPr bwMode="auto">
            <a:xfrm>
              <a:off x="4176" y="12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7" name="Text Box 87"/>
            <p:cNvSpPr txBox="1">
              <a:spLocks noChangeArrowheads="1"/>
            </p:cNvSpPr>
            <p:nvPr/>
          </p:nvSpPr>
          <p:spPr bwMode="auto">
            <a:xfrm>
              <a:off x="4176" y="1008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0.6m</a:t>
              </a:r>
            </a:p>
          </p:txBody>
        </p:sp>
        <p:sp>
          <p:nvSpPr>
            <p:cNvPr id="76888" name="Text Box 88"/>
            <p:cNvSpPr txBox="1">
              <a:spLocks noChangeArrowheads="1"/>
            </p:cNvSpPr>
            <p:nvPr/>
          </p:nvSpPr>
          <p:spPr bwMode="auto">
            <a:xfrm>
              <a:off x="0" y="1056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Cathodes </a:t>
              </a:r>
            </a:p>
          </p:txBody>
        </p:sp>
        <p:sp>
          <p:nvSpPr>
            <p:cNvPr id="76889" name="Text Box 89"/>
            <p:cNvSpPr txBox="1">
              <a:spLocks noChangeArrowheads="1"/>
            </p:cNvSpPr>
            <p:nvPr/>
          </p:nvSpPr>
          <p:spPr bwMode="auto">
            <a:xfrm>
              <a:off x="624" y="1248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Combiner </a:t>
              </a:r>
            </a:p>
          </p:txBody>
        </p:sp>
        <p:sp>
          <p:nvSpPr>
            <p:cNvPr id="76890" name="Text Box 90"/>
            <p:cNvSpPr txBox="1">
              <a:spLocks noChangeArrowheads="1"/>
            </p:cNvSpPr>
            <p:nvPr/>
          </p:nvSpPr>
          <p:spPr bwMode="auto">
            <a:xfrm>
              <a:off x="960" y="960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Solenoids </a:t>
              </a:r>
            </a:p>
          </p:txBody>
        </p:sp>
        <p:sp>
          <p:nvSpPr>
            <p:cNvPr id="76891" name="Line 91"/>
            <p:cNvSpPr>
              <a:spLocks noChangeShapeType="1"/>
            </p:cNvSpPr>
            <p:nvPr/>
          </p:nvSpPr>
          <p:spPr bwMode="auto">
            <a:xfrm>
              <a:off x="1392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92" name="Line 92"/>
            <p:cNvSpPr>
              <a:spLocks noChangeShapeType="1"/>
            </p:cNvSpPr>
            <p:nvPr/>
          </p:nvSpPr>
          <p:spPr bwMode="auto">
            <a:xfrm>
              <a:off x="1392" y="1152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93" name="Text Box 93"/>
            <p:cNvSpPr txBox="1">
              <a:spLocks noChangeArrowheads="1"/>
            </p:cNvSpPr>
            <p:nvPr/>
          </p:nvSpPr>
          <p:spPr bwMode="auto">
            <a:xfrm>
              <a:off x="1728" y="912"/>
              <a:ext cx="9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Spin rotator (Wien) </a:t>
              </a:r>
            </a:p>
          </p:txBody>
        </p:sp>
        <p:sp>
          <p:nvSpPr>
            <p:cNvPr id="76894" name="Line 94"/>
            <p:cNvSpPr>
              <a:spLocks noChangeShapeType="1"/>
            </p:cNvSpPr>
            <p:nvPr/>
          </p:nvSpPr>
          <p:spPr bwMode="auto">
            <a:xfrm flipH="1">
              <a:off x="1728" y="1152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95" name="Text Box 95"/>
            <p:cNvSpPr txBox="1">
              <a:spLocks noChangeArrowheads="1"/>
            </p:cNvSpPr>
            <p:nvPr/>
          </p:nvSpPr>
          <p:spPr bwMode="auto">
            <a:xfrm>
              <a:off x="2400" y="1152"/>
              <a:ext cx="10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Booster linac (112MHz) </a:t>
              </a:r>
            </a:p>
          </p:txBody>
        </p:sp>
        <p:sp>
          <p:nvSpPr>
            <p:cNvPr id="76896" name="Text Box 96"/>
            <p:cNvSpPr txBox="1">
              <a:spLocks noChangeArrowheads="1"/>
            </p:cNvSpPr>
            <p:nvPr/>
          </p:nvSpPr>
          <p:spPr bwMode="auto">
            <a:xfrm>
              <a:off x="3360" y="816"/>
              <a:ext cx="81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3</a:t>
              </a:r>
              <a:r>
                <a:rPr lang="en-US" sz="1800" baseline="30000">
                  <a:latin typeface="Comic Sans MS"/>
                  <a:cs typeface="Comic Sans MS"/>
                </a:rPr>
                <a:t>rd</a:t>
              </a:r>
              <a:r>
                <a:rPr lang="en-US" sz="1800">
                  <a:latin typeface="Comic Sans MS"/>
                  <a:cs typeface="Comic Sans MS"/>
                </a:rPr>
                <a:t> harmonic cavity </a:t>
              </a:r>
            </a:p>
          </p:txBody>
        </p:sp>
        <p:sp>
          <p:nvSpPr>
            <p:cNvPr id="76897" name="Text Box 97"/>
            <p:cNvSpPr txBox="1">
              <a:spLocks noChangeArrowheads="1"/>
            </p:cNvSpPr>
            <p:nvPr/>
          </p:nvSpPr>
          <p:spPr bwMode="auto">
            <a:xfrm>
              <a:off x="4608" y="1008"/>
              <a:ext cx="8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Bunching optics </a:t>
              </a:r>
            </a:p>
          </p:txBody>
        </p:sp>
      </p:grpSp>
      <p:sp>
        <p:nvSpPr>
          <p:cNvPr id="76899" name="Text Box 99"/>
          <p:cNvSpPr txBox="1">
            <a:spLocks noChangeArrowheads="1"/>
          </p:cNvSpPr>
          <p:nvPr/>
        </p:nvSpPr>
        <p:spPr bwMode="auto">
          <a:xfrm>
            <a:off x="3810000" y="3414123"/>
            <a:ext cx="129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i="1" dirty="0" smtClean="0">
                <a:solidFill>
                  <a:srgbClr val="0000CC"/>
                </a:solidFill>
                <a:latin typeface="Comic Sans MS"/>
                <a:cs typeface="Comic Sans MS"/>
              </a:rPr>
              <a:t>DC </a:t>
            </a:r>
            <a:r>
              <a:rPr lang="en-US" sz="1800" i="1" dirty="0">
                <a:solidFill>
                  <a:srgbClr val="0000CC"/>
                </a:solidFill>
                <a:latin typeface="Comic Sans MS"/>
                <a:cs typeface="Comic Sans MS"/>
              </a:rPr>
              <a:t>gun</a:t>
            </a:r>
          </a:p>
          <a:p>
            <a:r>
              <a:rPr lang="en-US" sz="1800" i="1" dirty="0">
                <a:solidFill>
                  <a:srgbClr val="0000CC"/>
                </a:solidFill>
                <a:latin typeface="Comic Sans MS"/>
                <a:cs typeface="Comic Sans MS"/>
              </a:rPr>
              <a:t>with</a:t>
            </a:r>
            <a:r>
              <a:rPr lang="en-US" sz="1800" i="1" dirty="0" smtClean="0">
                <a:solidFill>
                  <a:srgbClr val="0000CC"/>
                </a:solidFill>
                <a:latin typeface="Comic Sans MS"/>
                <a:cs typeface="Comic Sans MS"/>
              </a:rPr>
              <a:t> 24 cathodes</a:t>
            </a:r>
            <a:endParaRPr lang="en-US" sz="1800" i="1" dirty="0">
              <a:solidFill>
                <a:srgbClr val="0000CC"/>
              </a:solidFill>
              <a:latin typeface="Comic Sans MS"/>
              <a:cs typeface="Comic Sans MS"/>
            </a:endParaRPr>
          </a:p>
        </p:txBody>
      </p: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2362200" y="3733800"/>
            <a:ext cx="1295400" cy="1371600"/>
            <a:chOff x="1632" y="1296"/>
            <a:chExt cx="1872" cy="1824"/>
          </a:xfrm>
        </p:grpSpPr>
        <p:grpSp>
          <p:nvGrpSpPr>
            <p:cNvPr id="12" name="Group 101"/>
            <p:cNvGrpSpPr>
              <a:grpSpLocks/>
            </p:cNvGrpSpPr>
            <p:nvPr/>
          </p:nvGrpSpPr>
          <p:grpSpPr bwMode="auto">
            <a:xfrm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02" name="Oval 102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3" name="Oval 103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4" name="Oval 104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5" name="Oval 105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6" name="Oval 106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3" name="Group 107"/>
            <p:cNvGrpSpPr>
              <a:grpSpLocks/>
            </p:cNvGrpSpPr>
            <p:nvPr/>
          </p:nvGrpSpPr>
          <p:grpSpPr bwMode="auto">
            <a:xfrm rot="2672506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08" name="Oval 108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9" name="Oval 109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0" name="Oval 110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1" name="Oval 111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2" name="Oval 112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4" name="Group 113"/>
            <p:cNvGrpSpPr>
              <a:grpSpLocks/>
            </p:cNvGrpSpPr>
            <p:nvPr/>
          </p:nvGrpSpPr>
          <p:grpSpPr bwMode="auto">
            <a:xfrm rot="1799652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14" name="Oval 114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5" name="Oval 115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6" name="Oval 116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7" name="Oval 117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8" name="Oval 118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5" name="Group 119"/>
            <p:cNvGrpSpPr>
              <a:grpSpLocks/>
            </p:cNvGrpSpPr>
            <p:nvPr/>
          </p:nvGrpSpPr>
          <p:grpSpPr bwMode="auto">
            <a:xfrm rot="841261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20" name="Oval 120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1" name="Oval 121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2" name="Oval 122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3" name="Oval 123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4" name="Oval 124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6" name="Group 125"/>
            <p:cNvGrpSpPr>
              <a:grpSpLocks/>
            </p:cNvGrpSpPr>
            <p:nvPr/>
          </p:nvGrpSpPr>
          <p:grpSpPr bwMode="auto">
            <a:xfrm rot="-1885595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26" name="Oval 126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7" name="Oval 127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8" name="Oval 128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9" name="Oval 129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0" name="Oval 130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7" name="Group 131"/>
            <p:cNvGrpSpPr>
              <a:grpSpLocks/>
            </p:cNvGrpSpPr>
            <p:nvPr/>
          </p:nvGrpSpPr>
          <p:grpSpPr bwMode="auto">
            <a:xfrm rot="-938100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32" name="Oval 132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3" name="Oval 133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4" name="Oval 134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5" name="Oval 135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6" name="Oval 136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76937" name="Line 137"/>
          <p:cNvSpPr>
            <a:spLocks noChangeShapeType="1"/>
          </p:cNvSpPr>
          <p:nvPr/>
        </p:nvSpPr>
        <p:spPr bwMode="auto">
          <a:xfrm>
            <a:off x="609600" y="3124200"/>
            <a:ext cx="1905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678" y="5175732"/>
            <a:ext cx="3010122" cy="163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0752" y="4849715"/>
            <a:ext cx="1570095" cy="85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TextBox 142"/>
          <p:cNvSpPr txBox="1"/>
          <p:nvPr/>
        </p:nvSpPr>
        <p:spPr>
          <a:xfrm>
            <a:off x="273217" y="3577449"/>
            <a:ext cx="178418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omic Sans MS"/>
                <a:cs typeface="Comic Sans MS"/>
              </a:rPr>
              <a:t>Based  on demonstrated</a:t>
            </a:r>
          </a:p>
          <a:p>
            <a:r>
              <a:rPr lang="en-US" i="1" dirty="0" smtClean="0">
                <a:latin typeface="Comic Sans MS"/>
                <a:cs typeface="Comic Sans MS"/>
              </a:rPr>
              <a:t>current technology developed at </a:t>
            </a:r>
            <a:r>
              <a:rPr lang="en-US" i="1" dirty="0" err="1" smtClean="0">
                <a:latin typeface="Comic Sans MS"/>
                <a:cs typeface="Comic Sans MS"/>
              </a:rPr>
              <a:t>JLab</a:t>
            </a:r>
            <a:r>
              <a:rPr lang="en-US" i="1" dirty="0" smtClean="0">
                <a:latin typeface="Comic Sans MS"/>
                <a:cs typeface="Comic Sans MS"/>
              </a:rPr>
              <a:t> 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410200" y="1079500"/>
            <a:ext cx="3733800" cy="3240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pic>
        <p:nvPicPr>
          <p:cNvPr id="145" name="Picture 3" descr="general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394411"/>
            <a:ext cx="4376213" cy="384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" name="TextBox 8"/>
          <p:cNvSpPr txBox="1">
            <a:spLocks noChangeArrowheads="1"/>
          </p:cNvSpPr>
          <p:nvPr/>
        </p:nvSpPr>
        <p:spPr bwMode="auto">
          <a:xfrm>
            <a:off x="5835305" y="6017005"/>
            <a:ext cx="2890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© </a:t>
            </a:r>
            <a:r>
              <a:rPr lang="en-US" sz="2000" dirty="0" err="1" smtClean="0">
                <a:latin typeface="Comic Sans MS"/>
                <a:cs typeface="Comic Sans MS"/>
              </a:rPr>
              <a:t>E</a:t>
            </a:r>
            <a:r>
              <a:rPr lang="en-US" sz="2000" dirty="0" err="1">
                <a:latin typeface="Comic Sans MS"/>
                <a:cs typeface="Comic Sans MS"/>
              </a:rPr>
              <a:t>.Tsentalovich</a:t>
            </a:r>
            <a:r>
              <a:rPr lang="en-US" sz="2000" dirty="0">
                <a:latin typeface="Comic Sans MS"/>
                <a:cs typeface="Comic Sans MS"/>
              </a:rPr>
              <a:t>, MIT</a:t>
            </a:r>
          </a:p>
        </p:txBody>
      </p:sp>
      <p:cxnSp>
        <p:nvCxnSpPr>
          <p:cNvPr id="148" name="Straight Connector 147"/>
          <p:cNvCxnSpPr/>
          <p:nvPr/>
        </p:nvCxnSpPr>
        <p:spPr>
          <a:xfrm rot="16200000" flipH="1">
            <a:off x="2781300" y="3924300"/>
            <a:ext cx="5257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 Box 99"/>
          <p:cNvSpPr txBox="1">
            <a:spLocks noChangeArrowheads="1"/>
          </p:cNvSpPr>
          <p:nvPr/>
        </p:nvSpPr>
        <p:spPr bwMode="auto">
          <a:xfrm>
            <a:off x="6041747" y="1244382"/>
            <a:ext cx="26608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 dirty="0" smtClean="0">
                <a:solidFill>
                  <a:srgbClr val="0000CC"/>
                </a:solidFill>
                <a:latin typeface="Comic Sans MS"/>
                <a:cs typeface="Comic Sans MS"/>
              </a:rPr>
              <a:t>Single cathode DC gun</a:t>
            </a:r>
          </a:p>
          <a:p>
            <a:endParaRPr lang="en-US" sz="1800" i="1" dirty="0">
              <a:solidFill>
                <a:srgbClr val="0000CC"/>
              </a:solidFill>
              <a:latin typeface="Comic Sans MS"/>
              <a:cs typeface="Comic Sans MS"/>
            </a:endParaRPr>
          </a:p>
        </p:txBody>
      </p:sp>
      <p:sp>
        <p:nvSpPr>
          <p:cNvPr id="150" name="Text Box 55"/>
          <p:cNvSpPr txBox="1">
            <a:spLocks noChangeArrowheads="1"/>
          </p:cNvSpPr>
          <p:nvPr/>
        </p:nvSpPr>
        <p:spPr bwMode="auto">
          <a:xfrm>
            <a:off x="2362200" y="5124390"/>
            <a:ext cx="1172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X.Chang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1452840" y="0"/>
            <a:ext cx="7284759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Main technical challenge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is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50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mA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CW polarized gun: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we are building it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76200"/>
            <a:ext cx="93218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4300" y="393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3" name="Picture 2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2808" y="5110162"/>
            <a:ext cx="95530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5" name="Picture 2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7560" y="4776787"/>
            <a:ext cx="1768244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31750"/>
            <a:ext cx="8031162" cy="542925"/>
          </a:xfrm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-111" charset="2"/>
              </a:rPr>
              <a:t>Coherent Electron Cooling (</a:t>
            </a:r>
            <a:r>
              <a:rPr lang="en-US" sz="2800" b="1" i="1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pitchFamily="-111" charset="2"/>
              </a:rPr>
              <a:t>CeC</a:t>
            </a:r>
            <a:r>
              <a:rPr lang="en-US" sz="2800" b="1" i="1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-111" charset="2"/>
              </a:rPr>
              <a:t>)</a:t>
            </a:r>
            <a:br>
              <a:rPr lang="en-US" sz="2800" b="1" i="1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-111" charset="2"/>
              </a:rPr>
            </a:br>
            <a:endParaRPr lang="en-US" sz="2800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3577" name="Text Box 7"/>
          <p:cNvSpPr txBox="1">
            <a:spLocks noChangeArrowheads="1"/>
          </p:cNvSpPr>
          <p:nvPr/>
        </p:nvSpPr>
        <p:spPr bwMode="auto">
          <a:xfrm>
            <a:off x="3141415" y="3035300"/>
            <a:ext cx="3355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4C00"/>
                </a:solidFill>
                <a:latin typeface="Comic Sans MS"/>
                <a:cs typeface="Comic Sans MS"/>
              </a:rPr>
              <a:t>Amplifier of the </a:t>
            </a:r>
            <a:r>
              <a:rPr lang="en-US" sz="1400" b="1" dirty="0" err="1">
                <a:solidFill>
                  <a:srgbClr val="004C00"/>
                </a:solidFill>
                <a:latin typeface="Comic Sans MS"/>
                <a:cs typeface="Comic Sans MS"/>
              </a:rPr>
              <a:t>e</a:t>
            </a:r>
            <a:r>
              <a:rPr lang="en-US" sz="1400" b="1" dirty="0">
                <a:solidFill>
                  <a:srgbClr val="004C00"/>
                </a:solidFill>
                <a:latin typeface="Comic Sans MS"/>
                <a:cs typeface="Comic Sans MS"/>
              </a:rPr>
              <a:t>-beam modulation</a:t>
            </a:r>
            <a:r>
              <a:rPr lang="en-US" sz="1400" b="1" dirty="0" smtClean="0">
                <a:solidFill>
                  <a:srgbClr val="004C00"/>
                </a:solidFill>
                <a:latin typeface="Comic Sans MS"/>
                <a:cs typeface="Comic Sans MS"/>
              </a:rPr>
              <a:t> in an </a:t>
            </a:r>
            <a:r>
              <a:rPr lang="en-US" sz="1400" b="1" dirty="0">
                <a:solidFill>
                  <a:srgbClr val="004C00"/>
                </a:solidFill>
                <a:latin typeface="Comic Sans MS"/>
                <a:cs typeface="Comic Sans MS"/>
              </a:rPr>
              <a:t>FEL with gain G</a:t>
            </a:r>
            <a:r>
              <a:rPr lang="en-US" sz="1400" b="1" baseline="-25000" dirty="0">
                <a:solidFill>
                  <a:srgbClr val="004C00"/>
                </a:solidFill>
                <a:latin typeface="Comic Sans MS"/>
                <a:cs typeface="Comic Sans MS"/>
              </a:rPr>
              <a:t>FEL</a:t>
            </a:r>
            <a:r>
              <a:rPr lang="en-US" sz="1400" b="1" dirty="0">
                <a:solidFill>
                  <a:srgbClr val="004C00"/>
                </a:solidFill>
                <a:latin typeface="Comic Sans MS"/>
                <a:cs typeface="Comic Sans MS"/>
              </a:rPr>
              <a:t>~10</a:t>
            </a:r>
            <a:r>
              <a:rPr lang="en-US" sz="1400" b="1" baseline="30000" dirty="0">
                <a:solidFill>
                  <a:srgbClr val="004C00"/>
                </a:solidFill>
                <a:latin typeface="Comic Sans MS"/>
                <a:cs typeface="Comic Sans MS"/>
              </a:rPr>
              <a:t>2</a:t>
            </a:r>
            <a:r>
              <a:rPr lang="en-US" sz="1400" b="1" dirty="0">
                <a:solidFill>
                  <a:srgbClr val="004C00"/>
                </a:solidFill>
                <a:latin typeface="Comic Sans MS"/>
                <a:cs typeface="Comic Sans MS"/>
              </a:rPr>
              <a:t>-10</a:t>
            </a:r>
            <a:r>
              <a:rPr lang="en-US" sz="1400" b="1" baseline="30000" dirty="0">
                <a:solidFill>
                  <a:srgbClr val="004C00"/>
                </a:solidFill>
                <a:latin typeface="Comic Sans MS"/>
                <a:cs typeface="Comic Sans MS"/>
              </a:rPr>
              <a:t>3</a:t>
            </a:r>
            <a:endParaRPr lang="en-US" sz="1400" b="1" dirty="0">
              <a:solidFill>
                <a:srgbClr val="004C00"/>
              </a:solidFill>
              <a:latin typeface="Comic Sans MS"/>
              <a:cs typeface="Comic Sans MS"/>
            </a:endParaRPr>
          </a:p>
        </p:txBody>
      </p:sp>
      <p:sp>
        <p:nvSpPr>
          <p:cNvPr id="23613" name="Text Box 128"/>
          <p:cNvSpPr txBox="1">
            <a:spLocks noChangeArrowheads="1"/>
          </p:cNvSpPr>
          <p:nvPr/>
        </p:nvSpPr>
        <p:spPr bwMode="auto">
          <a:xfrm>
            <a:off x="6692900" y="6078538"/>
            <a:ext cx="1733550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400" b="1" baseline="-25000">
              <a:latin typeface="Comic Sans MS"/>
              <a:cs typeface="Comic Sans MS"/>
              <a:sym typeface="Symbol" pitchFamily="-111" charset="2"/>
            </a:endParaRP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453901" y="4068920"/>
          <a:ext cx="1308100" cy="390525"/>
        </p:xfrm>
        <a:graphic>
          <a:graphicData uri="http://schemas.openxmlformats.org/presentationml/2006/ole">
            <p:oleObj spid="_x0000_s278530" name="Equation" r:id="rId5" imgW="1447800" imgH="431800" progId="Equation.3">
              <p:embed/>
            </p:oleObj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1955551" y="3681414"/>
          <a:ext cx="674688" cy="363537"/>
        </p:xfrm>
        <a:graphic>
          <a:graphicData uri="http://schemas.openxmlformats.org/presentationml/2006/ole">
            <p:oleObj spid="_x0000_s278531" name="Equation" r:id="rId6" imgW="774700" imgH="419100" progId="Equation.3">
              <p:embed/>
            </p:oleObj>
          </a:graphicData>
        </a:graphic>
      </p:graphicFrame>
      <p:sp>
        <p:nvSpPr>
          <p:cNvPr id="23650" name="Text Box 176"/>
          <p:cNvSpPr txBox="1">
            <a:spLocks noChangeArrowheads="1"/>
          </p:cNvSpPr>
          <p:nvPr/>
        </p:nvSpPr>
        <p:spPr bwMode="auto">
          <a:xfrm>
            <a:off x="1151953" y="3221037"/>
            <a:ext cx="408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v</a:t>
            </a:r>
            <a:r>
              <a:rPr lang="en-US" sz="2000" baseline="-25000" dirty="0" err="1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3615" name="AutoShape 245"/>
          <p:cNvSpPr>
            <a:spLocks noChangeArrowheads="1"/>
          </p:cNvSpPr>
          <p:nvPr/>
        </p:nvSpPr>
        <p:spPr bwMode="auto">
          <a:xfrm>
            <a:off x="225177" y="3016250"/>
            <a:ext cx="1606552" cy="1290637"/>
          </a:xfrm>
          <a:prstGeom prst="wedgeEllipseCallout">
            <a:avLst>
              <a:gd name="adj1" fmla="val -6024"/>
              <a:gd name="adj2" fmla="val 67676"/>
            </a:avLst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b="1">
              <a:latin typeface="Comic Sans MS"/>
              <a:cs typeface="Comic Sans MS"/>
            </a:endParaRPr>
          </a:p>
        </p:txBody>
      </p:sp>
      <p:sp>
        <p:nvSpPr>
          <p:cNvPr id="23616" name="Line 248"/>
          <p:cNvSpPr>
            <a:spLocks noChangeShapeType="1"/>
          </p:cNvSpPr>
          <p:nvPr/>
        </p:nvSpPr>
        <p:spPr bwMode="auto">
          <a:xfrm>
            <a:off x="930028" y="4044950"/>
            <a:ext cx="23018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23617" name="Text Box 249"/>
          <p:cNvSpPr txBox="1">
            <a:spLocks noChangeArrowheads="1"/>
          </p:cNvSpPr>
          <p:nvPr/>
        </p:nvSpPr>
        <p:spPr bwMode="auto">
          <a:xfrm>
            <a:off x="901453" y="4062412"/>
            <a:ext cx="46679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>
                <a:latin typeface="Comic Sans MS"/>
                <a:cs typeface="Comic Sans MS"/>
              </a:rPr>
              <a:t>2 R</a:t>
            </a:r>
            <a:r>
              <a:rPr lang="en-US" sz="800" baseline="-25000">
                <a:latin typeface="Comic Sans MS"/>
                <a:cs typeface="Comic Sans MS"/>
              </a:rPr>
              <a:t>D//</a:t>
            </a:r>
            <a:endParaRPr lang="en-US" sz="800">
              <a:latin typeface="Comic Sans MS"/>
              <a:cs typeface="Comic Sans MS"/>
            </a:endParaRPr>
          </a:p>
        </p:txBody>
      </p:sp>
      <p:sp>
        <p:nvSpPr>
          <p:cNvPr id="23618" name="Line 251"/>
          <p:cNvSpPr>
            <a:spLocks noChangeShapeType="1"/>
          </p:cNvSpPr>
          <p:nvPr/>
        </p:nvSpPr>
        <p:spPr bwMode="auto">
          <a:xfrm flipV="1">
            <a:off x="739528" y="3216275"/>
            <a:ext cx="698500" cy="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23619" name="Text Box 252"/>
          <p:cNvSpPr txBox="1">
            <a:spLocks noChangeArrowheads="1"/>
          </p:cNvSpPr>
          <p:nvPr/>
        </p:nvSpPr>
        <p:spPr bwMode="auto">
          <a:xfrm>
            <a:off x="839529" y="2959874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  <a:sym typeface="Symbol" pitchFamily="-111" charset="2"/>
              </a:rPr>
              <a:t></a:t>
            </a:r>
            <a:r>
              <a:rPr lang="en-US" sz="1200" b="1" baseline="-25000" dirty="0">
                <a:solidFill>
                  <a:srgbClr val="FF0000"/>
                </a:solidFill>
                <a:latin typeface="Comic Sans MS"/>
                <a:cs typeface="Comic Sans MS"/>
                <a:sym typeface="Symbol" pitchFamily="-111" charset="2"/>
              </a:rPr>
              <a:t>FEL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3620" name="Line 253"/>
          <p:cNvSpPr>
            <a:spLocks noChangeShapeType="1"/>
          </p:cNvSpPr>
          <p:nvPr/>
        </p:nvSpPr>
        <p:spPr bwMode="auto">
          <a:xfrm flipV="1">
            <a:off x="825253" y="3348037"/>
            <a:ext cx="6350" cy="6381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23621" name="Text Box 254"/>
          <p:cNvSpPr txBox="1">
            <a:spLocks noChangeArrowheads="1"/>
          </p:cNvSpPr>
          <p:nvPr/>
        </p:nvSpPr>
        <p:spPr bwMode="auto">
          <a:xfrm rot="-5400000">
            <a:off x="482442" y="3553847"/>
            <a:ext cx="4411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>
                <a:latin typeface="Comic Sans MS"/>
                <a:cs typeface="Comic Sans MS"/>
              </a:rPr>
              <a:t>2 R</a:t>
            </a:r>
            <a:r>
              <a:rPr lang="en-US" sz="800" baseline="-25000">
                <a:latin typeface="Comic Sans MS"/>
                <a:cs typeface="Comic Sans MS"/>
              </a:rPr>
              <a:t>D</a:t>
            </a:r>
            <a:r>
              <a:rPr lang="en-US" sz="800" baseline="-25000">
                <a:latin typeface="Comic Sans MS"/>
                <a:cs typeface="Comic Sans MS"/>
                <a:sym typeface="Symbol" pitchFamily="-111" charset="2"/>
              </a:rPr>
              <a:t></a:t>
            </a:r>
            <a:endParaRPr lang="en-US" sz="800">
              <a:latin typeface="Comic Sans MS"/>
              <a:cs typeface="Comic Sans MS"/>
            </a:endParaRPr>
          </a:p>
        </p:txBody>
      </p:sp>
      <p:sp>
        <p:nvSpPr>
          <p:cNvPr id="23622" name="AutoShape 256"/>
          <p:cNvSpPr>
            <a:spLocks noChangeArrowheads="1"/>
          </p:cNvSpPr>
          <p:nvPr/>
        </p:nvSpPr>
        <p:spPr bwMode="auto">
          <a:xfrm>
            <a:off x="4201865" y="3624261"/>
            <a:ext cx="1865313" cy="1116013"/>
          </a:xfrm>
          <a:prstGeom prst="wedgeEllipseCallout">
            <a:avLst>
              <a:gd name="adj1" fmla="val 5149"/>
              <a:gd name="adj2" fmla="val 64965"/>
            </a:avLst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800" b="1">
              <a:latin typeface="Comic Sans MS"/>
              <a:cs typeface="Comic Sans MS"/>
            </a:endParaRP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1668463" y="6015038"/>
          <a:ext cx="1082675" cy="600075"/>
        </p:xfrm>
        <a:graphic>
          <a:graphicData uri="http://schemas.openxmlformats.org/presentationml/2006/ole">
            <p:oleObj spid="_x0000_s278532" name="Equation" r:id="rId7" imgW="1206500" imgH="673100" progId="Equation.3">
              <p:embed/>
            </p:oleObj>
          </a:graphicData>
        </a:graphic>
      </p:graphicFrame>
      <p:sp>
        <p:nvSpPr>
          <p:cNvPr id="23625" name="Line 297"/>
          <p:cNvSpPr>
            <a:spLocks noChangeShapeType="1"/>
          </p:cNvSpPr>
          <p:nvPr/>
        </p:nvSpPr>
        <p:spPr bwMode="auto">
          <a:xfrm>
            <a:off x="4779715" y="4527550"/>
            <a:ext cx="604838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23626" name="Text Box 298"/>
          <p:cNvSpPr txBox="1">
            <a:spLocks noChangeArrowheads="1"/>
          </p:cNvSpPr>
          <p:nvPr/>
        </p:nvSpPr>
        <p:spPr bwMode="auto">
          <a:xfrm>
            <a:off x="4878140" y="449262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  <a:sym typeface="Symbol" pitchFamily="-111" charset="2"/>
              </a:rPr>
              <a:t></a:t>
            </a:r>
            <a:r>
              <a:rPr lang="en-US" sz="1200" b="1" baseline="-25000" dirty="0">
                <a:solidFill>
                  <a:srgbClr val="FF0000"/>
                </a:solidFill>
                <a:latin typeface="Comic Sans MS"/>
                <a:cs typeface="Comic Sans MS"/>
                <a:sym typeface="Symbol" pitchFamily="-111" charset="2"/>
              </a:rPr>
              <a:t>FEL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5135315" y="5365750"/>
          <a:ext cx="1046163" cy="492125"/>
        </p:xfrm>
        <a:graphic>
          <a:graphicData uri="http://schemas.openxmlformats.org/presentationml/2006/ole">
            <p:oleObj spid="_x0000_s278533" name="Equation" r:id="rId8" imgW="863600" imgH="406400" progId="Equation.3">
              <p:embed/>
            </p:oleObj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3453630" y="5967412"/>
          <a:ext cx="1200150" cy="542925"/>
        </p:xfrm>
        <a:graphic>
          <a:graphicData uri="http://schemas.openxmlformats.org/presentationml/2006/ole">
            <p:oleObj spid="_x0000_s278534" name="Equation" r:id="rId9" imgW="952500" imgH="431800" progId="Equation.3">
              <p:embed/>
            </p:oleObj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5243265" y="6010275"/>
          <a:ext cx="809625" cy="438150"/>
        </p:xfrm>
        <a:graphic>
          <a:graphicData uri="http://schemas.openxmlformats.org/presentationml/2006/ole">
            <p:oleObj spid="_x0000_s278535" name="Equation" r:id="rId10" imgW="749300" imgH="406400" progId="Equation.3">
              <p:embed/>
            </p:oleObj>
          </a:graphicData>
        </a:graphic>
      </p:graphicFrame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3118395" y="820182"/>
          <a:ext cx="3046412" cy="382587"/>
        </p:xfrm>
        <a:graphic>
          <a:graphicData uri="http://schemas.openxmlformats.org/presentationml/2006/ole">
            <p:oleObj spid="_x0000_s278536" name="Equation" r:id="rId11" imgW="3238500" imgH="406400" progId="Equation.3">
              <p:embed/>
            </p:oleObj>
          </a:graphicData>
        </a:graphic>
      </p:graphicFrame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7411789" y="4776787"/>
          <a:ext cx="1655763" cy="161925"/>
        </p:xfrm>
        <a:graphic>
          <a:graphicData uri="http://schemas.openxmlformats.org/presentationml/2006/ole">
            <p:oleObj spid="_x0000_s278537" name="Equation" r:id="rId12" imgW="1917700" imgH="177800" progId="Equation.3">
              <p:embed/>
            </p:oleObj>
          </a:graphicData>
        </a:graphic>
      </p:graphicFrame>
      <p:graphicFrame>
        <p:nvGraphicFramePr>
          <p:cNvPr id="23564" name="Object 12"/>
          <p:cNvGraphicFramePr>
            <a:graphicFrameLocks noChangeAspect="1"/>
          </p:cNvGraphicFramePr>
          <p:nvPr/>
        </p:nvGraphicFramePr>
        <p:xfrm>
          <a:off x="6802438" y="5497513"/>
          <a:ext cx="2057400" cy="520700"/>
        </p:xfrm>
        <a:graphic>
          <a:graphicData uri="http://schemas.openxmlformats.org/presentationml/2006/ole">
            <p:oleObj spid="_x0000_s278538" name="Equation" r:id="rId13" imgW="2019300" imgH="482600" progId="Equation.3">
              <p:embed/>
            </p:oleObj>
          </a:graphicData>
        </a:graphic>
      </p:graphicFrame>
      <p:graphicFrame>
        <p:nvGraphicFramePr>
          <p:cNvPr id="23565" name="Object 13"/>
          <p:cNvGraphicFramePr>
            <a:graphicFrameLocks noChangeAspect="1"/>
          </p:cNvGraphicFramePr>
          <p:nvPr/>
        </p:nvGraphicFramePr>
        <p:xfrm>
          <a:off x="7083425" y="5172075"/>
          <a:ext cx="1395413" cy="225425"/>
        </p:xfrm>
        <a:graphic>
          <a:graphicData uri="http://schemas.openxmlformats.org/presentationml/2006/ole">
            <p:oleObj spid="_x0000_s278539" name="Equation" r:id="rId14" imgW="1409700" imgH="215900" progId="Equation.3">
              <p:embed/>
            </p:oleObj>
          </a:graphicData>
        </a:graphic>
      </p:graphicFrame>
      <p:sp>
        <p:nvSpPr>
          <p:cNvPr id="23629" name="Oval 313"/>
          <p:cNvSpPr>
            <a:spLocks noChangeArrowheads="1"/>
          </p:cNvSpPr>
          <p:nvPr/>
        </p:nvSpPr>
        <p:spPr bwMode="auto">
          <a:xfrm>
            <a:off x="6662490" y="3433762"/>
            <a:ext cx="731520" cy="73152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aphicFrame>
        <p:nvGraphicFramePr>
          <p:cNvPr id="23567" name="Object 15"/>
          <p:cNvGraphicFramePr>
            <a:graphicFrameLocks noChangeAspect="1"/>
          </p:cNvGraphicFramePr>
          <p:nvPr/>
        </p:nvGraphicFramePr>
        <p:xfrm>
          <a:off x="6719641" y="3586162"/>
          <a:ext cx="630222" cy="410731"/>
        </p:xfrm>
        <a:graphic>
          <a:graphicData uri="http://schemas.openxmlformats.org/presentationml/2006/ole">
            <p:oleObj spid="_x0000_s278540" name="Equation" r:id="rId15" imgW="660400" imgH="406400" progId="Equation.3">
              <p:embed/>
            </p:oleObj>
          </a:graphicData>
        </a:graphic>
      </p:graphicFrame>
      <p:graphicFrame>
        <p:nvGraphicFramePr>
          <p:cNvPr id="23568" name="Object 16"/>
          <p:cNvGraphicFramePr>
            <a:graphicFrameLocks noChangeAspect="1"/>
          </p:cNvGraphicFramePr>
          <p:nvPr/>
        </p:nvGraphicFramePr>
        <p:xfrm>
          <a:off x="784225" y="812800"/>
          <a:ext cx="1431925" cy="811213"/>
        </p:xfrm>
        <a:graphic>
          <a:graphicData uri="http://schemas.openxmlformats.org/presentationml/2006/ole">
            <p:oleObj spid="_x0000_s278541" name="Equation" r:id="rId16" imgW="1651000" imgH="889000" progId="Equation.3">
              <p:embed/>
            </p:oleObj>
          </a:graphicData>
        </a:graphic>
      </p:graphicFrame>
      <p:grpSp>
        <p:nvGrpSpPr>
          <p:cNvPr id="2" name="Group 386"/>
          <p:cNvGrpSpPr/>
          <p:nvPr/>
        </p:nvGrpSpPr>
        <p:grpSpPr>
          <a:xfrm>
            <a:off x="7595940" y="4240212"/>
            <a:ext cx="1417270" cy="368048"/>
            <a:chOff x="7048500" y="1590675"/>
            <a:chExt cx="2317675" cy="335766"/>
          </a:xfrm>
        </p:grpSpPr>
        <p:sp>
          <p:nvSpPr>
            <p:cNvPr id="23630" name="Line 317"/>
            <p:cNvSpPr>
              <a:spLocks noChangeShapeType="1"/>
            </p:cNvSpPr>
            <p:nvPr/>
          </p:nvSpPr>
          <p:spPr bwMode="auto">
            <a:xfrm flipV="1">
              <a:off x="7048500" y="1766888"/>
              <a:ext cx="1860550" cy="47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3600">
                <a:latin typeface="Comic Sans MS"/>
                <a:cs typeface="Comic Sans MS"/>
              </a:endParaRPr>
            </a:p>
          </p:txBody>
        </p:sp>
        <p:sp>
          <p:nvSpPr>
            <p:cNvPr id="23633" name="Freeform 320"/>
            <p:cNvSpPr>
              <a:spLocks/>
            </p:cNvSpPr>
            <p:nvPr/>
          </p:nvSpPr>
          <p:spPr bwMode="auto">
            <a:xfrm>
              <a:off x="7073900" y="1590675"/>
              <a:ext cx="1752600" cy="325438"/>
            </a:xfrm>
            <a:custGeom>
              <a:avLst/>
              <a:gdLst>
                <a:gd name="T0" fmla="*/ 0 w 1123"/>
                <a:gd name="T1" fmla="*/ 2147483647 h 325"/>
                <a:gd name="T2" fmla="*/ 2147483647 w 1123"/>
                <a:gd name="T3" fmla="*/ 2147483647 h 325"/>
                <a:gd name="T4" fmla="*/ 2147483647 w 1123"/>
                <a:gd name="T5" fmla="*/ 2147483647 h 325"/>
                <a:gd name="T6" fmla="*/ 2147483647 w 1123"/>
                <a:gd name="T7" fmla="*/ 2147483647 h 325"/>
                <a:gd name="T8" fmla="*/ 2147483647 w 1123"/>
                <a:gd name="T9" fmla="*/ 2147483647 h 325"/>
                <a:gd name="T10" fmla="*/ 2147483647 w 1123"/>
                <a:gd name="T11" fmla="*/ 2147483647 h 325"/>
                <a:gd name="T12" fmla="*/ 2147483647 w 1123"/>
                <a:gd name="T13" fmla="*/ 2147483647 h 325"/>
                <a:gd name="T14" fmla="*/ 2147483647 w 1123"/>
                <a:gd name="T15" fmla="*/ 2147483647 h 325"/>
                <a:gd name="T16" fmla="*/ 2147483647 w 1123"/>
                <a:gd name="T17" fmla="*/ 2147483647 h 325"/>
                <a:gd name="T18" fmla="*/ 2147483647 w 1123"/>
                <a:gd name="T19" fmla="*/ 2147483647 h 325"/>
                <a:gd name="T20" fmla="*/ 2147483647 w 1123"/>
                <a:gd name="T21" fmla="*/ 2147483647 h 325"/>
                <a:gd name="T22" fmla="*/ 2147483647 w 1123"/>
                <a:gd name="T23" fmla="*/ 2147483647 h 325"/>
                <a:gd name="T24" fmla="*/ 2147483647 w 1123"/>
                <a:gd name="T25" fmla="*/ 2147483647 h 3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23"/>
                <a:gd name="T40" fmla="*/ 0 h 325"/>
                <a:gd name="T41" fmla="*/ 1123 w 1123"/>
                <a:gd name="T42" fmla="*/ 325 h 3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23" h="325">
                  <a:moveTo>
                    <a:pt x="0" y="186"/>
                  </a:moveTo>
                  <a:cubicBezTo>
                    <a:pt x="15" y="159"/>
                    <a:pt x="63" y="52"/>
                    <a:pt x="91" y="26"/>
                  </a:cubicBezTo>
                  <a:cubicBezTo>
                    <a:pt x="119" y="0"/>
                    <a:pt x="137" y="5"/>
                    <a:pt x="166" y="31"/>
                  </a:cubicBezTo>
                  <a:cubicBezTo>
                    <a:pt x="195" y="57"/>
                    <a:pt x="229" y="137"/>
                    <a:pt x="263" y="182"/>
                  </a:cubicBezTo>
                  <a:cubicBezTo>
                    <a:pt x="297" y="227"/>
                    <a:pt x="335" y="282"/>
                    <a:pt x="368" y="303"/>
                  </a:cubicBezTo>
                  <a:cubicBezTo>
                    <a:pt x="401" y="324"/>
                    <a:pt x="431" y="325"/>
                    <a:pt x="462" y="306"/>
                  </a:cubicBezTo>
                  <a:cubicBezTo>
                    <a:pt x="493" y="287"/>
                    <a:pt x="524" y="232"/>
                    <a:pt x="555" y="191"/>
                  </a:cubicBezTo>
                  <a:cubicBezTo>
                    <a:pt x="586" y="150"/>
                    <a:pt x="621" y="83"/>
                    <a:pt x="651" y="61"/>
                  </a:cubicBezTo>
                  <a:cubicBezTo>
                    <a:pt x="681" y="39"/>
                    <a:pt x="704" y="35"/>
                    <a:pt x="736" y="58"/>
                  </a:cubicBezTo>
                  <a:cubicBezTo>
                    <a:pt x="768" y="81"/>
                    <a:pt x="808" y="157"/>
                    <a:pt x="843" y="198"/>
                  </a:cubicBezTo>
                  <a:cubicBezTo>
                    <a:pt x="878" y="239"/>
                    <a:pt x="913" y="289"/>
                    <a:pt x="944" y="306"/>
                  </a:cubicBezTo>
                  <a:cubicBezTo>
                    <a:pt x="975" y="323"/>
                    <a:pt x="997" y="323"/>
                    <a:pt x="1027" y="301"/>
                  </a:cubicBezTo>
                  <a:cubicBezTo>
                    <a:pt x="1057" y="279"/>
                    <a:pt x="1103" y="200"/>
                    <a:pt x="1123" y="17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3600">
                <a:latin typeface="Comic Sans MS"/>
                <a:cs typeface="Comic Sans MS"/>
              </a:endParaRPr>
            </a:p>
          </p:txBody>
        </p:sp>
        <p:sp>
          <p:nvSpPr>
            <p:cNvPr id="23634" name="Text Box 321"/>
            <p:cNvSpPr txBox="1">
              <a:spLocks noChangeArrowheads="1"/>
            </p:cNvSpPr>
            <p:nvPr/>
          </p:nvSpPr>
          <p:spPr bwMode="auto">
            <a:xfrm>
              <a:off x="8833506" y="1694796"/>
              <a:ext cx="532669" cy="23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5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050" baseline="-25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z</a:t>
              </a:r>
              <a:endParaRPr lang="en-US" sz="105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23569" name="Object 17"/>
          <p:cNvGraphicFramePr>
            <a:graphicFrameLocks noChangeAspect="1"/>
          </p:cNvGraphicFramePr>
          <p:nvPr/>
        </p:nvGraphicFramePr>
        <p:xfrm>
          <a:off x="6684963" y="684213"/>
          <a:ext cx="2327275" cy="842962"/>
        </p:xfrm>
        <a:graphic>
          <a:graphicData uri="http://schemas.openxmlformats.org/presentationml/2006/ole">
            <p:oleObj spid="_x0000_s278542" name="Equation" r:id="rId17" imgW="2717800" imgH="939800" progId="Equation.3">
              <p:embed/>
            </p:oleObj>
          </a:graphicData>
        </a:graphic>
      </p:graphicFrame>
      <p:sp>
        <p:nvSpPr>
          <p:cNvPr id="23635" name="Line 323"/>
          <p:cNvSpPr>
            <a:spLocks noChangeShapeType="1"/>
          </p:cNvSpPr>
          <p:nvPr/>
        </p:nvSpPr>
        <p:spPr bwMode="auto">
          <a:xfrm flipH="1" flipV="1">
            <a:off x="2127320" y="5181597"/>
            <a:ext cx="0" cy="7858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aphicFrame>
        <p:nvGraphicFramePr>
          <p:cNvPr id="23570" name="Object 18"/>
          <p:cNvGraphicFramePr>
            <a:graphicFrameLocks noChangeAspect="1"/>
          </p:cNvGraphicFramePr>
          <p:nvPr/>
        </p:nvGraphicFramePr>
        <p:xfrm>
          <a:off x="999878" y="6235699"/>
          <a:ext cx="200025" cy="163513"/>
        </p:xfrm>
        <a:graphic>
          <a:graphicData uri="http://schemas.openxmlformats.org/presentationml/2006/ole">
            <p:oleObj spid="_x0000_s278543" name="Equation" r:id="rId18" imgW="254000" imgH="203200" progId="Equation.3">
              <p:embed/>
            </p:oleObj>
          </a:graphicData>
        </a:graphic>
      </p:graphicFrame>
      <p:graphicFrame>
        <p:nvGraphicFramePr>
          <p:cNvPr id="23571" name="Object 19"/>
          <p:cNvGraphicFramePr>
            <a:graphicFrameLocks noChangeAspect="1"/>
          </p:cNvGraphicFramePr>
          <p:nvPr/>
        </p:nvGraphicFramePr>
        <p:xfrm>
          <a:off x="1772988" y="4976812"/>
          <a:ext cx="365125" cy="153987"/>
        </p:xfrm>
        <a:graphic>
          <a:graphicData uri="http://schemas.openxmlformats.org/presentationml/2006/ole">
            <p:oleObj spid="_x0000_s278544" name="Equation" r:id="rId19" imgW="419100" imgH="177800" progId="Equation.3">
              <p:embed/>
            </p:oleObj>
          </a:graphicData>
        </a:graphic>
      </p:graphicFrame>
      <p:sp>
        <p:nvSpPr>
          <p:cNvPr id="23636" name="Line 326"/>
          <p:cNvSpPr>
            <a:spLocks noChangeShapeType="1"/>
          </p:cNvSpPr>
          <p:nvPr/>
        </p:nvSpPr>
        <p:spPr bwMode="auto">
          <a:xfrm flipV="1">
            <a:off x="2774950" y="514350"/>
            <a:ext cx="82550" cy="614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23637" name="Line 328"/>
          <p:cNvSpPr>
            <a:spLocks noChangeShapeType="1"/>
          </p:cNvSpPr>
          <p:nvPr/>
        </p:nvSpPr>
        <p:spPr bwMode="auto">
          <a:xfrm flipV="1">
            <a:off x="6457950" y="571500"/>
            <a:ext cx="88900" cy="608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3" name="Group 387"/>
          <p:cNvGrpSpPr/>
          <p:nvPr/>
        </p:nvGrpSpPr>
        <p:grpSpPr>
          <a:xfrm>
            <a:off x="7412285" y="3132602"/>
            <a:ext cx="1455676" cy="1131581"/>
            <a:chOff x="7036295" y="327490"/>
            <a:chExt cx="1455676" cy="1131581"/>
          </a:xfrm>
        </p:grpSpPr>
        <p:sp>
          <p:nvSpPr>
            <p:cNvPr id="389" name="Text Box 494"/>
            <p:cNvSpPr txBox="1">
              <a:spLocks noChangeArrowheads="1"/>
            </p:cNvSpPr>
            <p:nvPr/>
          </p:nvSpPr>
          <p:spPr bwMode="auto">
            <a:xfrm>
              <a:off x="7793037" y="327490"/>
              <a:ext cx="4965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 smtClean="0">
                  <a:solidFill>
                    <a:srgbClr val="FF0000"/>
                  </a:solidFill>
                  <a:latin typeface="Comic Sans MS"/>
                  <a:cs typeface="Comic Sans MS"/>
                  <a:sym typeface="Symbol" pitchFamily="-111" charset="2"/>
                </a:rPr>
                <a:t>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Comic Sans MS"/>
                  <a:cs typeface="Comic Sans MS"/>
                  <a:sym typeface="Symbol" pitchFamily="-111" charset="2"/>
                </a:rPr>
                <a:t>FEL</a:t>
              </a:r>
              <a:endParaRPr lang="en-US" sz="1200" baseline="-25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oup 477"/>
            <p:cNvGrpSpPr>
              <a:grpSpLocks/>
            </p:cNvGrpSpPr>
            <p:nvPr/>
          </p:nvGrpSpPr>
          <p:grpSpPr bwMode="auto">
            <a:xfrm>
              <a:off x="7108817" y="628491"/>
              <a:ext cx="1306511" cy="722312"/>
              <a:chOff x="4365" y="785"/>
              <a:chExt cx="1173" cy="849"/>
            </a:xfrm>
          </p:grpSpPr>
          <p:sp>
            <p:nvSpPr>
              <p:cNvPr id="402" name="Oval 478"/>
              <p:cNvSpPr>
                <a:spLocks noChangeAspect="1" noChangeArrowheads="1"/>
              </p:cNvSpPr>
              <p:nvPr/>
            </p:nvSpPr>
            <p:spPr bwMode="auto">
              <a:xfrm>
                <a:off x="4365" y="799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03" name="Oval 479"/>
              <p:cNvSpPr>
                <a:spLocks noChangeAspect="1" noChangeArrowheads="1"/>
              </p:cNvSpPr>
              <p:nvPr/>
            </p:nvSpPr>
            <p:spPr bwMode="auto">
              <a:xfrm>
                <a:off x="4598" y="797"/>
                <a:ext cx="242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04" name="Oval 480"/>
              <p:cNvSpPr>
                <a:spLocks noChangeAspect="1" noChangeArrowheads="1"/>
              </p:cNvSpPr>
              <p:nvPr/>
            </p:nvSpPr>
            <p:spPr bwMode="auto">
              <a:xfrm>
                <a:off x="4830" y="785"/>
                <a:ext cx="242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05" name="Oval 481"/>
              <p:cNvSpPr>
                <a:spLocks noChangeAspect="1" noChangeArrowheads="1"/>
              </p:cNvSpPr>
              <p:nvPr/>
            </p:nvSpPr>
            <p:spPr bwMode="auto">
              <a:xfrm>
                <a:off x="5063" y="785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06" name="Oval 482"/>
              <p:cNvSpPr>
                <a:spLocks noChangeAspect="1" noChangeArrowheads="1"/>
              </p:cNvSpPr>
              <p:nvPr/>
            </p:nvSpPr>
            <p:spPr bwMode="auto">
              <a:xfrm>
                <a:off x="5297" y="802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sp>
          <p:nvSpPr>
            <p:cNvPr id="391" name="Oval 483"/>
            <p:cNvSpPr>
              <a:spLocks noChangeAspect="1" noChangeArrowheads="1"/>
            </p:cNvSpPr>
            <p:nvPr/>
          </p:nvSpPr>
          <p:spPr bwMode="auto">
            <a:xfrm flipH="1">
              <a:off x="7700963" y="869791"/>
              <a:ext cx="14605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92" name="Text Box 484"/>
            <p:cNvSpPr txBox="1">
              <a:spLocks noChangeArrowheads="1"/>
            </p:cNvSpPr>
            <p:nvPr/>
          </p:nvSpPr>
          <p:spPr bwMode="auto">
            <a:xfrm>
              <a:off x="7783513" y="761841"/>
              <a:ext cx="3684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i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="1" i="1" baseline="-25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0</a:t>
              </a:r>
              <a:endParaRPr lang="en-US" sz="12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5" name="Group 485"/>
            <p:cNvGrpSpPr>
              <a:grpSpLocks/>
            </p:cNvGrpSpPr>
            <p:nvPr/>
          </p:nvGrpSpPr>
          <p:grpSpPr bwMode="auto">
            <a:xfrm>
              <a:off x="7696201" y="1099979"/>
              <a:ext cx="290513" cy="146050"/>
              <a:chOff x="1766" y="3241"/>
              <a:chExt cx="183" cy="92"/>
            </a:xfrm>
          </p:grpSpPr>
          <p:sp>
            <p:nvSpPr>
              <p:cNvPr id="400" name="Oval 486"/>
              <p:cNvSpPr>
                <a:spLocks noChangeAspect="1" noChangeArrowheads="1"/>
              </p:cNvSpPr>
              <p:nvPr/>
            </p:nvSpPr>
            <p:spPr bwMode="auto">
              <a:xfrm flipH="1">
                <a:off x="1857" y="3241"/>
                <a:ext cx="92" cy="92"/>
              </a:xfrm>
              <a:prstGeom prst="ellipse">
                <a:avLst/>
              </a:prstGeom>
              <a:solidFill>
                <a:srgbClr val="FF00FF"/>
              </a:solidFill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01" name="Line 487"/>
              <p:cNvSpPr>
                <a:spLocks noChangeShapeType="1"/>
              </p:cNvSpPr>
              <p:nvPr/>
            </p:nvSpPr>
            <p:spPr bwMode="auto">
              <a:xfrm flipH="1" flipV="1">
                <a:off x="1766" y="3279"/>
                <a:ext cx="134" cy="5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" name="Group 488"/>
            <p:cNvGrpSpPr>
              <a:grpSpLocks/>
            </p:cNvGrpSpPr>
            <p:nvPr/>
          </p:nvGrpSpPr>
          <p:grpSpPr bwMode="auto">
            <a:xfrm>
              <a:off x="7548563" y="660241"/>
              <a:ext cx="288925" cy="146050"/>
              <a:chOff x="1633" y="3551"/>
              <a:chExt cx="182" cy="92"/>
            </a:xfrm>
          </p:grpSpPr>
          <p:sp>
            <p:nvSpPr>
              <p:cNvPr id="398" name="Oval 489"/>
              <p:cNvSpPr>
                <a:spLocks noChangeAspect="1" noChangeArrowheads="1"/>
              </p:cNvSpPr>
              <p:nvPr/>
            </p:nvSpPr>
            <p:spPr bwMode="auto">
              <a:xfrm flipH="1">
                <a:off x="1633" y="3551"/>
                <a:ext cx="92" cy="92"/>
              </a:xfrm>
              <a:prstGeom prst="ellipse">
                <a:avLst/>
              </a:prstGeom>
              <a:solidFill>
                <a:srgbClr val="800080"/>
              </a:solidFill>
              <a:ln w="2857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399" name="Line 490"/>
              <p:cNvSpPr>
                <a:spLocks noChangeShapeType="1"/>
              </p:cNvSpPr>
              <p:nvPr/>
            </p:nvSpPr>
            <p:spPr bwMode="auto">
              <a:xfrm flipV="1">
                <a:off x="1681" y="3589"/>
                <a:ext cx="134" cy="5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95" name="Text Box 491"/>
            <p:cNvSpPr txBox="1">
              <a:spLocks noChangeArrowheads="1"/>
            </p:cNvSpPr>
            <p:nvPr/>
          </p:nvSpPr>
          <p:spPr bwMode="auto">
            <a:xfrm>
              <a:off x="7036295" y="439579"/>
              <a:ext cx="5603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i="1" dirty="0">
                  <a:solidFill>
                    <a:srgbClr val="800080"/>
                  </a:solidFill>
                  <a:latin typeface="Comic Sans MS"/>
                  <a:cs typeface="Comic Sans MS"/>
                </a:rPr>
                <a:t>E &lt; </a:t>
              </a:r>
              <a:r>
                <a:rPr lang="en-US" sz="1000" i="1" dirty="0" smtClean="0">
                  <a:solidFill>
                    <a:srgbClr val="800080"/>
                  </a:solidFill>
                  <a:latin typeface="Comic Sans MS"/>
                  <a:cs typeface="Comic Sans MS"/>
                </a:rPr>
                <a:t>E</a:t>
              </a:r>
              <a:r>
                <a:rPr lang="en-US" sz="1000" i="1" baseline="-25000" dirty="0" smtClean="0">
                  <a:solidFill>
                    <a:srgbClr val="800080"/>
                  </a:solidFill>
                  <a:latin typeface="Comic Sans MS"/>
                  <a:cs typeface="Comic Sans MS"/>
                </a:rPr>
                <a:t>0</a:t>
              </a:r>
              <a:endParaRPr lang="en-US" sz="1000" i="1" dirty="0">
                <a:solidFill>
                  <a:srgbClr val="80008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96" name="Text Box 492"/>
            <p:cNvSpPr txBox="1">
              <a:spLocks noChangeArrowheads="1"/>
            </p:cNvSpPr>
            <p:nvPr/>
          </p:nvSpPr>
          <p:spPr bwMode="auto">
            <a:xfrm>
              <a:off x="7931645" y="1212850"/>
              <a:ext cx="5603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i="1" dirty="0">
                  <a:solidFill>
                    <a:srgbClr val="FF00FF"/>
                  </a:solidFill>
                  <a:latin typeface="Comic Sans MS"/>
                  <a:cs typeface="Comic Sans MS"/>
                </a:rPr>
                <a:t>E &gt;</a:t>
              </a:r>
              <a:r>
                <a:rPr lang="en-US" sz="1000" i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 E</a:t>
              </a:r>
              <a:r>
                <a:rPr lang="en-US" sz="1000" i="1" baseline="-25000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0</a:t>
              </a:r>
              <a:endParaRPr lang="en-US" sz="1000" i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97" name="Line 497"/>
            <p:cNvSpPr>
              <a:spLocks noChangeShapeType="1"/>
            </p:cNvSpPr>
            <p:nvPr/>
          </p:nvSpPr>
          <p:spPr bwMode="auto">
            <a:xfrm>
              <a:off x="7780337" y="609600"/>
              <a:ext cx="512763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408" name="Oval 431"/>
          <p:cNvSpPr>
            <a:spLocks noChangeArrowheads="1"/>
          </p:cNvSpPr>
          <p:nvPr/>
        </p:nvSpPr>
        <p:spPr bwMode="auto">
          <a:xfrm>
            <a:off x="3795465" y="4895850"/>
            <a:ext cx="2232025" cy="28575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A1A1FF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409" name="Oval 432"/>
          <p:cNvSpPr>
            <a:spLocks noChangeArrowheads="1"/>
          </p:cNvSpPr>
          <p:nvPr/>
        </p:nvSpPr>
        <p:spPr bwMode="auto">
          <a:xfrm>
            <a:off x="5417890" y="4979987"/>
            <a:ext cx="63500" cy="119062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0" name="Oval 433"/>
          <p:cNvSpPr>
            <a:spLocks noChangeArrowheads="1"/>
          </p:cNvSpPr>
          <p:nvPr/>
        </p:nvSpPr>
        <p:spPr bwMode="auto">
          <a:xfrm>
            <a:off x="4932115" y="4957762"/>
            <a:ext cx="63500" cy="173037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1" name="Oval 434"/>
          <p:cNvSpPr>
            <a:spLocks noChangeArrowheads="1"/>
          </p:cNvSpPr>
          <p:nvPr/>
        </p:nvSpPr>
        <p:spPr bwMode="auto">
          <a:xfrm>
            <a:off x="4989265" y="4938712"/>
            <a:ext cx="63500" cy="201612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tint val="20392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2" name="Oval 435"/>
          <p:cNvSpPr>
            <a:spLocks noChangeArrowheads="1"/>
          </p:cNvSpPr>
          <p:nvPr/>
        </p:nvSpPr>
        <p:spPr bwMode="auto">
          <a:xfrm>
            <a:off x="5052765" y="4929187"/>
            <a:ext cx="63500" cy="219075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3" name="Oval 436"/>
          <p:cNvSpPr>
            <a:spLocks noChangeArrowheads="1"/>
          </p:cNvSpPr>
          <p:nvPr/>
        </p:nvSpPr>
        <p:spPr bwMode="auto">
          <a:xfrm>
            <a:off x="5113090" y="4929187"/>
            <a:ext cx="63500" cy="219075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tint val="20392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4" name="Oval 437"/>
          <p:cNvSpPr>
            <a:spLocks noChangeArrowheads="1"/>
          </p:cNvSpPr>
          <p:nvPr/>
        </p:nvSpPr>
        <p:spPr bwMode="auto">
          <a:xfrm>
            <a:off x="5173415" y="4926012"/>
            <a:ext cx="63500" cy="219075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5" name="Oval 438"/>
          <p:cNvSpPr>
            <a:spLocks noChangeArrowheads="1"/>
          </p:cNvSpPr>
          <p:nvPr/>
        </p:nvSpPr>
        <p:spPr bwMode="auto">
          <a:xfrm>
            <a:off x="5233740" y="4926012"/>
            <a:ext cx="63500" cy="219075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tint val="20392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6" name="Oval 439"/>
          <p:cNvSpPr>
            <a:spLocks noChangeArrowheads="1"/>
          </p:cNvSpPr>
          <p:nvPr/>
        </p:nvSpPr>
        <p:spPr bwMode="auto">
          <a:xfrm>
            <a:off x="5297240" y="4941887"/>
            <a:ext cx="63500" cy="201612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7" name="Oval 440"/>
          <p:cNvSpPr>
            <a:spLocks noChangeArrowheads="1"/>
          </p:cNvSpPr>
          <p:nvPr/>
        </p:nvSpPr>
        <p:spPr bwMode="auto">
          <a:xfrm>
            <a:off x="5357565" y="4954587"/>
            <a:ext cx="63500" cy="173037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tint val="20392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18" name="Oval 441"/>
          <p:cNvSpPr>
            <a:spLocks noChangeArrowheads="1"/>
          </p:cNvSpPr>
          <p:nvPr/>
        </p:nvSpPr>
        <p:spPr bwMode="auto">
          <a:xfrm>
            <a:off x="4871790" y="4995862"/>
            <a:ext cx="63500" cy="109537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tint val="20392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20" name="Oval 470"/>
          <p:cNvSpPr>
            <a:spLocks noChangeArrowheads="1"/>
          </p:cNvSpPr>
          <p:nvPr/>
        </p:nvSpPr>
        <p:spPr bwMode="auto">
          <a:xfrm>
            <a:off x="4811465" y="5024437"/>
            <a:ext cx="63500" cy="55562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21" name="Oval 471"/>
          <p:cNvSpPr>
            <a:spLocks noChangeArrowheads="1"/>
          </p:cNvSpPr>
          <p:nvPr/>
        </p:nvSpPr>
        <p:spPr bwMode="auto">
          <a:xfrm>
            <a:off x="5481390" y="4986337"/>
            <a:ext cx="63500" cy="100012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tint val="20392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22" name="Freeform 472"/>
          <p:cNvSpPr>
            <a:spLocks/>
          </p:cNvSpPr>
          <p:nvPr/>
        </p:nvSpPr>
        <p:spPr bwMode="auto">
          <a:xfrm>
            <a:off x="4690815" y="4927600"/>
            <a:ext cx="1050925" cy="225425"/>
          </a:xfrm>
          <a:custGeom>
            <a:avLst/>
            <a:gdLst>
              <a:gd name="T0" fmla="*/ 0 w 662"/>
              <a:gd name="T1" fmla="*/ 71 h 142"/>
              <a:gd name="T2" fmla="*/ 66 w 662"/>
              <a:gd name="T3" fmla="*/ 71 h 142"/>
              <a:gd name="T4" fmla="*/ 112 w 662"/>
              <a:gd name="T5" fmla="*/ 97 h 142"/>
              <a:gd name="T6" fmla="*/ 146 w 662"/>
              <a:gd name="T7" fmla="*/ 49 h 142"/>
              <a:gd name="T8" fmla="*/ 188 w 662"/>
              <a:gd name="T9" fmla="*/ 132 h 142"/>
              <a:gd name="T10" fmla="*/ 224 w 662"/>
              <a:gd name="T11" fmla="*/ 5 h 142"/>
              <a:gd name="T12" fmla="*/ 264 w 662"/>
              <a:gd name="T13" fmla="*/ 141 h 142"/>
              <a:gd name="T14" fmla="*/ 302 w 662"/>
              <a:gd name="T15" fmla="*/ 1 h 142"/>
              <a:gd name="T16" fmla="*/ 342 w 662"/>
              <a:gd name="T17" fmla="*/ 137 h 142"/>
              <a:gd name="T18" fmla="*/ 380 w 662"/>
              <a:gd name="T19" fmla="*/ 7 h 142"/>
              <a:gd name="T20" fmla="*/ 422 w 662"/>
              <a:gd name="T21" fmla="*/ 121 h 142"/>
              <a:gd name="T22" fmla="*/ 458 w 662"/>
              <a:gd name="T23" fmla="*/ 27 h 142"/>
              <a:gd name="T24" fmla="*/ 500 w 662"/>
              <a:gd name="T25" fmla="*/ 99 h 142"/>
              <a:gd name="T26" fmla="*/ 540 w 662"/>
              <a:gd name="T27" fmla="*/ 41 h 142"/>
              <a:gd name="T28" fmla="*/ 576 w 662"/>
              <a:gd name="T29" fmla="*/ 77 h 142"/>
              <a:gd name="T30" fmla="*/ 607 w 662"/>
              <a:gd name="T31" fmla="*/ 71 h 142"/>
              <a:gd name="T32" fmla="*/ 662 w 662"/>
              <a:gd name="T33" fmla="*/ 71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62"/>
              <a:gd name="T52" fmla="*/ 0 h 142"/>
              <a:gd name="T53" fmla="*/ 662 w 662"/>
              <a:gd name="T54" fmla="*/ 142 h 14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62" h="142">
                <a:moveTo>
                  <a:pt x="0" y="71"/>
                </a:moveTo>
                <a:cubicBezTo>
                  <a:pt x="11" y="71"/>
                  <a:pt x="47" y="67"/>
                  <a:pt x="66" y="71"/>
                </a:cubicBezTo>
                <a:cubicBezTo>
                  <a:pt x="85" y="75"/>
                  <a:pt x="99" y="101"/>
                  <a:pt x="112" y="97"/>
                </a:cubicBezTo>
                <a:cubicBezTo>
                  <a:pt x="125" y="93"/>
                  <a:pt x="133" y="43"/>
                  <a:pt x="146" y="49"/>
                </a:cubicBezTo>
                <a:cubicBezTo>
                  <a:pt x="159" y="55"/>
                  <a:pt x="175" y="139"/>
                  <a:pt x="188" y="132"/>
                </a:cubicBezTo>
                <a:cubicBezTo>
                  <a:pt x="201" y="125"/>
                  <a:pt x="211" y="3"/>
                  <a:pt x="224" y="5"/>
                </a:cubicBezTo>
                <a:cubicBezTo>
                  <a:pt x="237" y="7"/>
                  <a:pt x="251" y="142"/>
                  <a:pt x="264" y="141"/>
                </a:cubicBezTo>
                <a:cubicBezTo>
                  <a:pt x="277" y="140"/>
                  <a:pt x="289" y="2"/>
                  <a:pt x="302" y="1"/>
                </a:cubicBezTo>
                <a:cubicBezTo>
                  <a:pt x="315" y="0"/>
                  <a:pt x="329" y="136"/>
                  <a:pt x="342" y="137"/>
                </a:cubicBezTo>
                <a:cubicBezTo>
                  <a:pt x="355" y="138"/>
                  <a:pt x="367" y="10"/>
                  <a:pt x="380" y="7"/>
                </a:cubicBezTo>
                <a:cubicBezTo>
                  <a:pt x="393" y="4"/>
                  <a:pt x="409" y="118"/>
                  <a:pt x="422" y="121"/>
                </a:cubicBezTo>
                <a:cubicBezTo>
                  <a:pt x="435" y="124"/>
                  <a:pt x="445" y="31"/>
                  <a:pt x="458" y="27"/>
                </a:cubicBezTo>
                <a:cubicBezTo>
                  <a:pt x="471" y="23"/>
                  <a:pt x="486" y="97"/>
                  <a:pt x="500" y="99"/>
                </a:cubicBezTo>
                <a:cubicBezTo>
                  <a:pt x="514" y="101"/>
                  <a:pt x="527" y="45"/>
                  <a:pt x="540" y="41"/>
                </a:cubicBezTo>
                <a:cubicBezTo>
                  <a:pt x="553" y="37"/>
                  <a:pt x="565" y="72"/>
                  <a:pt x="576" y="77"/>
                </a:cubicBezTo>
                <a:cubicBezTo>
                  <a:pt x="587" y="82"/>
                  <a:pt x="593" y="72"/>
                  <a:pt x="607" y="71"/>
                </a:cubicBezTo>
                <a:cubicBezTo>
                  <a:pt x="621" y="70"/>
                  <a:pt x="653" y="71"/>
                  <a:pt x="662" y="71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423" name="Oval 473"/>
          <p:cNvSpPr>
            <a:spLocks noChangeArrowheads="1"/>
          </p:cNvSpPr>
          <p:nvPr/>
        </p:nvSpPr>
        <p:spPr bwMode="auto">
          <a:xfrm>
            <a:off x="5535365" y="5005387"/>
            <a:ext cx="63500" cy="55562"/>
          </a:xfrm>
          <a:prstGeom prst="ellipse">
            <a:avLst/>
          </a:prstGeom>
          <a:gradFill rotWithShape="0">
            <a:gsLst>
              <a:gs pos="0">
                <a:srgbClr val="0000FF">
                  <a:alpha val="84000"/>
                </a:srgbClr>
              </a:gs>
              <a:gs pos="50000">
                <a:srgbClr val="0000FF">
                  <a:gamma/>
                  <a:shade val="46275"/>
                  <a:invGamma/>
                </a:srgbClr>
              </a:gs>
              <a:gs pos="100000">
                <a:srgbClr val="0000FF">
                  <a:alpha val="84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grpSp>
        <p:nvGrpSpPr>
          <p:cNvPr id="7" name="Group 477"/>
          <p:cNvGrpSpPr>
            <a:grpSpLocks/>
          </p:cNvGrpSpPr>
          <p:nvPr/>
        </p:nvGrpSpPr>
        <p:grpSpPr bwMode="auto">
          <a:xfrm>
            <a:off x="4376235" y="3785563"/>
            <a:ext cx="1397255" cy="722312"/>
            <a:chOff x="4365" y="785"/>
            <a:chExt cx="1173" cy="849"/>
          </a:xfrm>
        </p:grpSpPr>
        <p:sp>
          <p:nvSpPr>
            <p:cNvPr id="425" name="Oval 478"/>
            <p:cNvSpPr>
              <a:spLocks noChangeAspect="1" noChangeArrowheads="1"/>
            </p:cNvSpPr>
            <p:nvPr/>
          </p:nvSpPr>
          <p:spPr bwMode="auto">
            <a:xfrm>
              <a:off x="4365" y="799"/>
              <a:ext cx="241" cy="83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26" name="Oval 479"/>
            <p:cNvSpPr>
              <a:spLocks noChangeAspect="1" noChangeArrowheads="1"/>
            </p:cNvSpPr>
            <p:nvPr/>
          </p:nvSpPr>
          <p:spPr bwMode="auto">
            <a:xfrm>
              <a:off x="4598" y="797"/>
              <a:ext cx="242" cy="83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27" name="Oval 480"/>
            <p:cNvSpPr>
              <a:spLocks noChangeAspect="1" noChangeArrowheads="1"/>
            </p:cNvSpPr>
            <p:nvPr/>
          </p:nvSpPr>
          <p:spPr bwMode="auto">
            <a:xfrm>
              <a:off x="4830" y="785"/>
              <a:ext cx="242" cy="83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28" name="Oval 481"/>
            <p:cNvSpPr>
              <a:spLocks noChangeAspect="1" noChangeArrowheads="1"/>
            </p:cNvSpPr>
            <p:nvPr/>
          </p:nvSpPr>
          <p:spPr bwMode="auto">
            <a:xfrm>
              <a:off x="5063" y="785"/>
              <a:ext cx="241" cy="83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29" name="Oval 482"/>
            <p:cNvSpPr>
              <a:spLocks noChangeAspect="1" noChangeArrowheads="1"/>
            </p:cNvSpPr>
            <p:nvPr/>
          </p:nvSpPr>
          <p:spPr bwMode="auto">
            <a:xfrm>
              <a:off x="5297" y="802"/>
              <a:ext cx="241" cy="83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grpSp>
        <p:nvGrpSpPr>
          <p:cNvPr id="8" name="Group 431"/>
          <p:cNvGrpSpPr/>
          <p:nvPr/>
        </p:nvGrpSpPr>
        <p:grpSpPr>
          <a:xfrm>
            <a:off x="39440" y="4475162"/>
            <a:ext cx="2232025" cy="285750"/>
            <a:chOff x="873125" y="4343400"/>
            <a:chExt cx="2232025" cy="285750"/>
          </a:xfrm>
        </p:grpSpPr>
        <p:sp>
          <p:nvSpPr>
            <p:cNvPr id="433" name="Oval 419"/>
            <p:cNvSpPr>
              <a:spLocks noChangeArrowheads="1"/>
            </p:cNvSpPr>
            <p:nvPr/>
          </p:nvSpPr>
          <p:spPr bwMode="auto">
            <a:xfrm>
              <a:off x="873125" y="4343400"/>
              <a:ext cx="2232025" cy="28575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34" name="Oval 423"/>
            <p:cNvSpPr>
              <a:spLocks noChangeArrowheads="1"/>
            </p:cNvSpPr>
            <p:nvPr/>
          </p:nvSpPr>
          <p:spPr bwMode="auto">
            <a:xfrm>
              <a:off x="1804988" y="4395787"/>
              <a:ext cx="42863" cy="180975"/>
            </a:xfrm>
            <a:prstGeom prst="ellipse">
              <a:avLst/>
            </a:prstGeom>
            <a:gradFill rotWithShape="0">
              <a:gsLst>
                <a:gs pos="0">
                  <a:srgbClr val="273DFF">
                    <a:alpha val="0"/>
                  </a:srgbClr>
                </a:gs>
                <a:gs pos="50000">
                  <a:srgbClr val="273DFF">
                    <a:gamma/>
                    <a:shade val="3922"/>
                    <a:invGamma/>
                    <a:alpha val="72000"/>
                  </a:srgbClr>
                </a:gs>
                <a:gs pos="100000">
                  <a:srgbClr val="273DFF">
                    <a:alpha val="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grpSp>
          <p:nvGrpSpPr>
            <p:cNvPr id="9" name="Group 424"/>
            <p:cNvGrpSpPr>
              <a:grpSpLocks/>
            </p:cNvGrpSpPr>
            <p:nvPr/>
          </p:nvGrpSpPr>
          <p:grpSpPr bwMode="auto">
            <a:xfrm>
              <a:off x="1870098" y="4413241"/>
              <a:ext cx="136527" cy="84136"/>
              <a:chOff x="1002" y="1505"/>
              <a:chExt cx="86" cy="53"/>
            </a:xfrm>
          </p:grpSpPr>
          <p:sp>
            <p:nvSpPr>
              <p:cNvPr id="436" name="Oval 425"/>
              <p:cNvSpPr>
                <a:spLocks noChangeAspect="1" noChangeArrowheads="1"/>
              </p:cNvSpPr>
              <p:nvPr/>
            </p:nvSpPr>
            <p:spPr bwMode="auto">
              <a:xfrm>
                <a:off x="1002" y="153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37" name="Line 426"/>
              <p:cNvSpPr>
                <a:spLocks noChangeShapeType="1"/>
              </p:cNvSpPr>
              <p:nvPr/>
            </p:nvSpPr>
            <p:spPr bwMode="auto">
              <a:xfrm flipV="1">
                <a:off x="1022" y="1505"/>
                <a:ext cx="66" cy="4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438" name="Oval 481"/>
          <p:cNvSpPr>
            <a:spLocks noChangeAspect="1" noChangeArrowheads="1"/>
          </p:cNvSpPr>
          <p:nvPr/>
        </p:nvSpPr>
        <p:spPr bwMode="auto">
          <a:xfrm>
            <a:off x="1004497" y="3306938"/>
            <a:ext cx="97125" cy="707849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55000">
                <a:srgbClr val="0000FF">
                  <a:gamma/>
                  <a:tint val="20392"/>
                  <a:invGamma/>
                </a:srgbClr>
              </a:gs>
              <a:gs pos="99000">
                <a:srgbClr val="0000FF">
                  <a:alpha val="1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39" name="Line 175"/>
          <p:cNvSpPr>
            <a:spLocks noChangeShapeType="1"/>
          </p:cNvSpPr>
          <p:nvPr/>
        </p:nvSpPr>
        <p:spPr bwMode="auto">
          <a:xfrm flipV="1">
            <a:off x="1058018" y="3319462"/>
            <a:ext cx="95847" cy="28851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40" name="Oval 174"/>
          <p:cNvSpPr>
            <a:spLocks noChangeAspect="1" noChangeArrowheads="1"/>
          </p:cNvSpPr>
          <p:nvPr/>
        </p:nvSpPr>
        <p:spPr bwMode="auto">
          <a:xfrm>
            <a:off x="1028491" y="3589490"/>
            <a:ext cx="49581" cy="4958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10" name="Group 440"/>
          <p:cNvGrpSpPr/>
          <p:nvPr/>
        </p:nvGrpSpPr>
        <p:grpSpPr>
          <a:xfrm>
            <a:off x="15626" y="1219200"/>
            <a:ext cx="9051926" cy="1739900"/>
            <a:chOff x="0" y="1746250"/>
            <a:chExt cx="9051926" cy="1739900"/>
          </a:xfrm>
        </p:grpSpPr>
        <p:sp>
          <p:nvSpPr>
            <p:cNvPr id="442" name="Text Box 407"/>
            <p:cNvSpPr txBox="1">
              <a:spLocks noChangeArrowheads="1"/>
            </p:cNvSpPr>
            <p:nvPr/>
          </p:nvSpPr>
          <p:spPr bwMode="auto">
            <a:xfrm>
              <a:off x="947738" y="2181225"/>
              <a:ext cx="12763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tx1"/>
                  </a:solidFill>
                  <a:latin typeface="Comic Sans MS"/>
                  <a:cs typeface="Comic Sans MS"/>
                </a:rPr>
                <a:t>Modulator</a:t>
              </a:r>
            </a:p>
          </p:txBody>
        </p:sp>
        <p:sp>
          <p:nvSpPr>
            <p:cNvPr id="443" name="Text Box 408"/>
            <p:cNvSpPr txBox="1">
              <a:spLocks noChangeArrowheads="1"/>
            </p:cNvSpPr>
            <p:nvPr/>
          </p:nvSpPr>
          <p:spPr bwMode="auto">
            <a:xfrm>
              <a:off x="7023100" y="2166938"/>
              <a:ext cx="8572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tx1"/>
                  </a:solidFill>
                  <a:latin typeface="Comic Sans MS"/>
                  <a:cs typeface="Comic Sans MS"/>
                </a:rPr>
                <a:t>Kicker</a:t>
              </a:r>
            </a:p>
          </p:txBody>
        </p:sp>
        <p:sp>
          <p:nvSpPr>
            <p:cNvPr id="444" name="Text Box 409"/>
            <p:cNvSpPr txBox="1">
              <a:spLocks noChangeArrowheads="1"/>
            </p:cNvSpPr>
            <p:nvPr/>
          </p:nvSpPr>
          <p:spPr bwMode="auto">
            <a:xfrm>
              <a:off x="3013075" y="1989138"/>
              <a:ext cx="25479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FF0000"/>
                  </a:solidFill>
                  <a:latin typeface="Comic Sans MS"/>
                  <a:cs typeface="Comic Sans MS"/>
                </a:rPr>
                <a:t>Dispersion section </a:t>
              </a:r>
            </a:p>
            <a:p>
              <a:pPr eaLnBrk="0" hangingPunct="0"/>
              <a:r>
                <a:rPr lang="en-US" sz="1200" dirty="0">
                  <a:solidFill>
                    <a:srgbClr val="FF0000"/>
                  </a:solidFill>
                  <a:latin typeface="Comic Sans MS"/>
                  <a:cs typeface="Comic Sans MS"/>
                </a:rPr>
                <a:t>( for hadrons)</a:t>
              </a:r>
              <a:endParaRPr lang="en-US" sz="1200" baseline="-25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45" name="Text Box 410"/>
            <p:cNvSpPr txBox="1">
              <a:spLocks noChangeArrowheads="1"/>
            </p:cNvSpPr>
            <p:nvPr/>
          </p:nvSpPr>
          <p:spPr bwMode="auto">
            <a:xfrm>
              <a:off x="0" y="3133725"/>
              <a:ext cx="8691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Comic Sans MS"/>
                  <a:cs typeface="Comic Sans MS"/>
                </a:rPr>
                <a:t>Electrons</a:t>
              </a:r>
            </a:p>
          </p:txBody>
        </p:sp>
        <p:sp>
          <p:nvSpPr>
            <p:cNvPr id="446" name="Rectangle 411" descr="Dark vertical"/>
            <p:cNvSpPr>
              <a:spLocks noChangeArrowheads="1"/>
            </p:cNvSpPr>
            <p:nvPr/>
          </p:nvSpPr>
          <p:spPr bwMode="auto">
            <a:xfrm>
              <a:off x="2832100" y="2901950"/>
              <a:ext cx="3657600" cy="112712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47" name="Line 412"/>
            <p:cNvSpPr>
              <a:spLocks noChangeShapeType="1"/>
            </p:cNvSpPr>
            <p:nvPr/>
          </p:nvSpPr>
          <p:spPr bwMode="auto">
            <a:xfrm>
              <a:off x="381000" y="2616200"/>
              <a:ext cx="830580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48" name="Line 413"/>
            <p:cNvSpPr>
              <a:spLocks noChangeShapeType="1"/>
            </p:cNvSpPr>
            <p:nvPr/>
          </p:nvSpPr>
          <p:spPr bwMode="auto">
            <a:xfrm flipV="1">
              <a:off x="57150" y="2773363"/>
              <a:ext cx="452438" cy="361950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49" name="Line 414"/>
            <p:cNvSpPr>
              <a:spLocks noChangeShapeType="1"/>
            </p:cNvSpPr>
            <p:nvPr/>
          </p:nvSpPr>
          <p:spPr bwMode="auto">
            <a:xfrm>
              <a:off x="8586788" y="2736850"/>
              <a:ext cx="465138" cy="407987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50" name="Line 415"/>
            <p:cNvSpPr>
              <a:spLocks noChangeShapeType="1"/>
            </p:cNvSpPr>
            <p:nvPr/>
          </p:nvSpPr>
          <p:spPr bwMode="auto">
            <a:xfrm flipV="1">
              <a:off x="44450" y="2616200"/>
              <a:ext cx="57308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51" name="Text Box 416"/>
            <p:cNvSpPr txBox="1">
              <a:spLocks noChangeArrowheads="1"/>
            </p:cNvSpPr>
            <p:nvPr/>
          </p:nvSpPr>
          <p:spPr bwMode="auto">
            <a:xfrm>
              <a:off x="22474" y="2242780"/>
              <a:ext cx="78233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FF0000"/>
                  </a:solidFill>
                  <a:latin typeface="Comic Sans MS"/>
                  <a:cs typeface="Comic Sans MS"/>
                </a:rPr>
                <a:t>Hadrons</a:t>
              </a:r>
            </a:p>
          </p:txBody>
        </p:sp>
        <p:sp>
          <p:nvSpPr>
            <p:cNvPr id="452" name="Line 417"/>
            <p:cNvSpPr>
              <a:spLocks noChangeShapeType="1"/>
            </p:cNvSpPr>
            <p:nvPr/>
          </p:nvSpPr>
          <p:spPr bwMode="auto">
            <a:xfrm>
              <a:off x="8507413" y="2622549"/>
              <a:ext cx="544513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53" name="Text Box 418"/>
            <p:cNvSpPr txBox="1">
              <a:spLocks noChangeArrowheads="1"/>
            </p:cNvSpPr>
            <p:nvPr/>
          </p:nvSpPr>
          <p:spPr bwMode="auto">
            <a:xfrm>
              <a:off x="7704138" y="2698750"/>
              <a:ext cx="3413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chemeClr val="tx1"/>
                  </a:solidFill>
                  <a:latin typeface="Comic Sans MS"/>
                  <a:cs typeface="Comic Sans MS"/>
                </a:rPr>
                <a:t>l</a:t>
              </a:r>
              <a:r>
                <a:rPr lang="en-US" sz="1600" i="1" baseline="-25000">
                  <a:solidFill>
                    <a:schemeClr val="tx1"/>
                  </a:solidFill>
                  <a:latin typeface="Comic Sans MS"/>
                  <a:cs typeface="Comic Sans MS"/>
                </a:rPr>
                <a:t>2</a:t>
              </a:r>
              <a:endParaRPr lang="en-US" sz="1600" i="1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54" name="Oval 419"/>
            <p:cNvSpPr>
              <a:spLocks noChangeArrowheads="1"/>
            </p:cNvSpPr>
            <p:nvPr/>
          </p:nvSpPr>
          <p:spPr bwMode="auto">
            <a:xfrm>
              <a:off x="720725" y="3062288"/>
              <a:ext cx="2232025" cy="28575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55" name="Text Box 420"/>
            <p:cNvSpPr txBox="1">
              <a:spLocks noChangeArrowheads="1"/>
            </p:cNvSpPr>
            <p:nvPr/>
          </p:nvSpPr>
          <p:spPr bwMode="auto">
            <a:xfrm>
              <a:off x="1411288" y="2635250"/>
              <a:ext cx="3413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chemeClr val="tx1"/>
                  </a:solidFill>
                  <a:latin typeface="Comic Sans MS"/>
                  <a:cs typeface="Comic Sans MS"/>
                </a:rPr>
                <a:t>l</a:t>
              </a:r>
              <a:r>
                <a:rPr lang="en-US" sz="1200" i="1" baseline="-25000">
                  <a:solidFill>
                    <a:schemeClr val="tx1"/>
                  </a:solidFill>
                  <a:latin typeface="Comic Sans MS"/>
                  <a:cs typeface="Comic Sans MS"/>
                </a:rPr>
                <a:t>1</a:t>
              </a:r>
              <a:endParaRPr lang="en-US" sz="1200" i="1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56" name="Text Box 421"/>
            <p:cNvSpPr txBox="1">
              <a:spLocks noChangeArrowheads="1"/>
            </p:cNvSpPr>
            <p:nvPr/>
          </p:nvSpPr>
          <p:spPr bwMode="auto">
            <a:xfrm>
              <a:off x="3579813" y="2643188"/>
              <a:ext cx="31321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Comic Sans MS"/>
                  <a:cs typeface="Comic Sans MS"/>
                </a:rPr>
                <a:t>High gain FEL (for electrons)</a:t>
              </a:r>
              <a:endParaRPr lang="en-US" sz="1200" baseline="-25000">
                <a:latin typeface="Comic Sans MS"/>
                <a:cs typeface="Comic Sans MS"/>
              </a:endParaRPr>
            </a:p>
          </p:txBody>
        </p:sp>
        <p:sp>
          <p:nvSpPr>
            <p:cNvPr id="457" name="Line 422"/>
            <p:cNvSpPr>
              <a:spLocks noChangeShapeType="1"/>
            </p:cNvSpPr>
            <p:nvPr/>
          </p:nvSpPr>
          <p:spPr bwMode="auto">
            <a:xfrm>
              <a:off x="755650" y="2520950"/>
              <a:ext cx="1511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58" name="Oval 423"/>
            <p:cNvSpPr>
              <a:spLocks noChangeArrowheads="1"/>
            </p:cNvSpPr>
            <p:nvPr/>
          </p:nvSpPr>
          <p:spPr bwMode="auto">
            <a:xfrm>
              <a:off x="1652588" y="3114675"/>
              <a:ext cx="42863" cy="180975"/>
            </a:xfrm>
            <a:prstGeom prst="ellipse">
              <a:avLst/>
            </a:prstGeom>
            <a:gradFill rotWithShape="0">
              <a:gsLst>
                <a:gs pos="0">
                  <a:srgbClr val="273DFF">
                    <a:alpha val="0"/>
                  </a:srgbClr>
                </a:gs>
                <a:gs pos="50000">
                  <a:srgbClr val="273DFF">
                    <a:gamma/>
                    <a:shade val="3922"/>
                    <a:invGamma/>
                    <a:alpha val="72000"/>
                  </a:srgbClr>
                </a:gs>
                <a:gs pos="100000">
                  <a:srgbClr val="273DFF">
                    <a:alpha val="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grpSp>
          <p:nvGrpSpPr>
            <p:cNvPr id="11" name="Group 424"/>
            <p:cNvGrpSpPr>
              <a:grpSpLocks/>
            </p:cNvGrpSpPr>
            <p:nvPr/>
          </p:nvGrpSpPr>
          <p:grpSpPr bwMode="auto">
            <a:xfrm>
              <a:off x="1717697" y="3179763"/>
              <a:ext cx="215903" cy="36512"/>
              <a:chOff x="1002" y="1535"/>
              <a:chExt cx="136" cy="23"/>
            </a:xfrm>
          </p:grpSpPr>
          <p:sp>
            <p:nvSpPr>
              <p:cNvPr id="510" name="Oval 425"/>
              <p:cNvSpPr>
                <a:spLocks noChangeAspect="1" noChangeArrowheads="1"/>
              </p:cNvSpPr>
              <p:nvPr/>
            </p:nvSpPr>
            <p:spPr bwMode="auto">
              <a:xfrm>
                <a:off x="1002" y="153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511" name="Line 426"/>
              <p:cNvSpPr>
                <a:spLocks noChangeShapeType="1"/>
              </p:cNvSpPr>
              <p:nvPr/>
            </p:nvSpPr>
            <p:spPr bwMode="auto">
              <a:xfrm flipV="1">
                <a:off x="1022" y="1548"/>
                <a:ext cx="11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60" name="Freeform 427"/>
            <p:cNvSpPr>
              <a:spLocks/>
            </p:cNvSpPr>
            <p:nvPr/>
          </p:nvSpPr>
          <p:spPr bwMode="auto">
            <a:xfrm>
              <a:off x="2746375" y="2170113"/>
              <a:ext cx="3497263" cy="485775"/>
            </a:xfrm>
            <a:custGeom>
              <a:avLst/>
              <a:gdLst>
                <a:gd name="T0" fmla="*/ 0 w 2203"/>
                <a:gd name="T1" fmla="*/ 286 h 306"/>
                <a:gd name="T2" fmla="*/ 736 w 2203"/>
                <a:gd name="T3" fmla="*/ 254 h 306"/>
                <a:gd name="T4" fmla="*/ 1098 w 2203"/>
                <a:gd name="T5" fmla="*/ 1 h 306"/>
                <a:gd name="T6" fmla="*/ 1468 w 2203"/>
                <a:gd name="T7" fmla="*/ 259 h 306"/>
                <a:gd name="T8" fmla="*/ 2203 w 2203"/>
                <a:gd name="T9" fmla="*/ 286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61" name="Line 428"/>
            <p:cNvSpPr>
              <a:spLocks noChangeShapeType="1"/>
            </p:cNvSpPr>
            <p:nvPr/>
          </p:nvSpPr>
          <p:spPr bwMode="auto">
            <a:xfrm flipV="1">
              <a:off x="550863" y="2619375"/>
              <a:ext cx="27860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62" name="Line 429"/>
            <p:cNvSpPr>
              <a:spLocks noChangeShapeType="1"/>
            </p:cNvSpPr>
            <p:nvPr/>
          </p:nvSpPr>
          <p:spPr bwMode="auto">
            <a:xfrm flipV="1">
              <a:off x="5835650" y="2624138"/>
              <a:ext cx="27860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63" name="Freeform 430"/>
            <p:cNvSpPr>
              <a:spLocks/>
            </p:cNvSpPr>
            <p:nvPr/>
          </p:nvSpPr>
          <p:spPr bwMode="auto">
            <a:xfrm>
              <a:off x="304800" y="2635250"/>
              <a:ext cx="8610600" cy="381000"/>
            </a:xfrm>
            <a:custGeom>
              <a:avLst/>
              <a:gdLst>
                <a:gd name="T0" fmla="*/ 0 w 5424"/>
                <a:gd name="T1" fmla="*/ 192 h 240"/>
                <a:gd name="T2" fmla="*/ 240 w 5424"/>
                <a:gd name="T3" fmla="*/ 0 h 240"/>
                <a:gd name="T4" fmla="*/ 1268 w 5424"/>
                <a:gd name="T5" fmla="*/ 8 h 240"/>
                <a:gd name="T6" fmla="*/ 1564 w 5424"/>
                <a:gd name="T7" fmla="*/ 200 h 240"/>
                <a:gd name="T8" fmla="*/ 3936 w 5424"/>
                <a:gd name="T9" fmla="*/ 208 h 240"/>
                <a:gd name="T10" fmla="*/ 4416 w 5424"/>
                <a:gd name="T11" fmla="*/ 0 h 240"/>
                <a:gd name="T12" fmla="*/ 5136 w 5424"/>
                <a:gd name="T13" fmla="*/ 0 h 240"/>
                <a:gd name="T14" fmla="*/ 5424 w 5424"/>
                <a:gd name="T15" fmla="*/ 240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24"/>
                <a:gd name="T25" fmla="*/ 0 h 240"/>
                <a:gd name="T26" fmla="*/ 5424 w 5424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24" h="240">
                  <a:moveTo>
                    <a:pt x="0" y="192"/>
                  </a:moveTo>
                  <a:lnTo>
                    <a:pt x="240" y="0"/>
                  </a:lnTo>
                  <a:lnTo>
                    <a:pt x="1268" y="8"/>
                  </a:lnTo>
                  <a:lnTo>
                    <a:pt x="1564" y="200"/>
                  </a:lnTo>
                  <a:lnTo>
                    <a:pt x="3936" y="208"/>
                  </a:lnTo>
                  <a:lnTo>
                    <a:pt x="4416" y="0"/>
                  </a:lnTo>
                  <a:lnTo>
                    <a:pt x="5136" y="0"/>
                  </a:lnTo>
                  <a:lnTo>
                    <a:pt x="5424" y="24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64" name="Oval 431"/>
            <p:cNvSpPr>
              <a:spLocks noChangeArrowheads="1"/>
            </p:cNvSpPr>
            <p:nvPr/>
          </p:nvSpPr>
          <p:spPr bwMode="auto">
            <a:xfrm>
              <a:off x="3940175" y="3087688"/>
              <a:ext cx="2232025" cy="28575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65" name="Oval 432"/>
            <p:cNvSpPr>
              <a:spLocks noChangeArrowheads="1"/>
            </p:cNvSpPr>
            <p:nvPr/>
          </p:nvSpPr>
          <p:spPr bwMode="auto">
            <a:xfrm>
              <a:off x="5562600" y="3171825"/>
              <a:ext cx="63500" cy="11906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433"/>
            <p:cNvSpPr>
              <a:spLocks noChangeArrowheads="1"/>
            </p:cNvSpPr>
            <p:nvPr/>
          </p:nvSpPr>
          <p:spPr bwMode="auto">
            <a:xfrm>
              <a:off x="5076825" y="3149600"/>
              <a:ext cx="63500" cy="17303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7" name="Oval 434"/>
            <p:cNvSpPr>
              <a:spLocks noChangeArrowheads="1"/>
            </p:cNvSpPr>
            <p:nvPr/>
          </p:nvSpPr>
          <p:spPr bwMode="auto">
            <a:xfrm>
              <a:off x="5133975" y="3130550"/>
              <a:ext cx="63500" cy="20161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8" name="Oval 435"/>
            <p:cNvSpPr>
              <a:spLocks noChangeArrowheads="1"/>
            </p:cNvSpPr>
            <p:nvPr/>
          </p:nvSpPr>
          <p:spPr bwMode="auto">
            <a:xfrm>
              <a:off x="5197475" y="3121025"/>
              <a:ext cx="63500" cy="21907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9" name="Oval 436"/>
            <p:cNvSpPr>
              <a:spLocks noChangeArrowheads="1"/>
            </p:cNvSpPr>
            <p:nvPr/>
          </p:nvSpPr>
          <p:spPr bwMode="auto">
            <a:xfrm>
              <a:off x="5257800" y="3121025"/>
              <a:ext cx="63500" cy="21907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70" name="Oval 437"/>
            <p:cNvSpPr>
              <a:spLocks noChangeArrowheads="1"/>
            </p:cNvSpPr>
            <p:nvPr/>
          </p:nvSpPr>
          <p:spPr bwMode="auto">
            <a:xfrm>
              <a:off x="5318125" y="3117850"/>
              <a:ext cx="63500" cy="21907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71" name="Oval 438"/>
            <p:cNvSpPr>
              <a:spLocks noChangeArrowheads="1"/>
            </p:cNvSpPr>
            <p:nvPr/>
          </p:nvSpPr>
          <p:spPr bwMode="auto">
            <a:xfrm>
              <a:off x="5378450" y="3117850"/>
              <a:ext cx="63500" cy="21907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72" name="Oval 439"/>
            <p:cNvSpPr>
              <a:spLocks noChangeArrowheads="1"/>
            </p:cNvSpPr>
            <p:nvPr/>
          </p:nvSpPr>
          <p:spPr bwMode="auto">
            <a:xfrm>
              <a:off x="5441950" y="3133725"/>
              <a:ext cx="63500" cy="20161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73" name="Oval 440"/>
            <p:cNvSpPr>
              <a:spLocks noChangeArrowheads="1"/>
            </p:cNvSpPr>
            <p:nvPr/>
          </p:nvSpPr>
          <p:spPr bwMode="auto">
            <a:xfrm>
              <a:off x="5502275" y="3146425"/>
              <a:ext cx="63500" cy="17303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74" name="Oval 441"/>
            <p:cNvSpPr>
              <a:spLocks noChangeArrowheads="1"/>
            </p:cNvSpPr>
            <p:nvPr/>
          </p:nvSpPr>
          <p:spPr bwMode="auto">
            <a:xfrm>
              <a:off x="5016500" y="3187700"/>
              <a:ext cx="63500" cy="10953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75" name="Oval 442"/>
            <p:cNvSpPr>
              <a:spLocks noChangeAspect="1" noChangeArrowheads="1"/>
            </p:cNvSpPr>
            <p:nvPr/>
          </p:nvSpPr>
          <p:spPr bwMode="auto">
            <a:xfrm>
              <a:off x="4473575" y="2138363"/>
              <a:ext cx="38100" cy="4286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76" name="Line 443"/>
            <p:cNvSpPr>
              <a:spLocks noChangeShapeType="1"/>
            </p:cNvSpPr>
            <p:nvPr/>
          </p:nvSpPr>
          <p:spPr bwMode="auto">
            <a:xfrm flipV="1">
              <a:off x="4505325" y="2162175"/>
              <a:ext cx="8382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77" name="Line 444"/>
            <p:cNvSpPr>
              <a:spLocks noChangeShapeType="1"/>
            </p:cNvSpPr>
            <p:nvPr/>
          </p:nvSpPr>
          <p:spPr bwMode="auto">
            <a:xfrm flipV="1">
              <a:off x="1524025" y="3455214"/>
              <a:ext cx="81915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78" name="Line 445"/>
            <p:cNvSpPr>
              <a:spLocks noChangeShapeType="1"/>
            </p:cNvSpPr>
            <p:nvPr/>
          </p:nvSpPr>
          <p:spPr bwMode="auto">
            <a:xfrm flipV="1">
              <a:off x="4829175" y="3467100"/>
              <a:ext cx="81915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79" name="Freeform 446"/>
            <p:cNvSpPr>
              <a:spLocks/>
            </p:cNvSpPr>
            <p:nvPr/>
          </p:nvSpPr>
          <p:spPr bwMode="auto">
            <a:xfrm>
              <a:off x="2746375" y="2303463"/>
              <a:ext cx="3497263" cy="338137"/>
            </a:xfrm>
            <a:custGeom>
              <a:avLst/>
              <a:gdLst>
                <a:gd name="T0" fmla="*/ 0 w 2203"/>
                <a:gd name="T1" fmla="*/ 139 h 306"/>
                <a:gd name="T2" fmla="*/ 736 w 2203"/>
                <a:gd name="T3" fmla="*/ 123 h 306"/>
                <a:gd name="T4" fmla="*/ 1098 w 2203"/>
                <a:gd name="T5" fmla="*/ 1 h 306"/>
                <a:gd name="T6" fmla="*/ 1468 w 2203"/>
                <a:gd name="T7" fmla="*/ 125 h 306"/>
                <a:gd name="T8" fmla="*/ 2203 w 2203"/>
                <a:gd name="T9" fmla="*/ 139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80" name="Freeform 447"/>
            <p:cNvSpPr>
              <a:spLocks/>
            </p:cNvSpPr>
            <p:nvPr/>
          </p:nvSpPr>
          <p:spPr bwMode="auto">
            <a:xfrm>
              <a:off x="2740025" y="2030413"/>
              <a:ext cx="3497263" cy="630237"/>
            </a:xfrm>
            <a:custGeom>
              <a:avLst/>
              <a:gdLst>
                <a:gd name="T0" fmla="*/ 0 w 2203"/>
                <a:gd name="T1" fmla="*/ 481 h 306"/>
                <a:gd name="T2" fmla="*/ 736 w 2203"/>
                <a:gd name="T3" fmla="*/ 428 h 306"/>
                <a:gd name="T4" fmla="*/ 1098 w 2203"/>
                <a:gd name="T5" fmla="*/ 1 h 306"/>
                <a:gd name="T6" fmla="*/ 1468 w 2203"/>
                <a:gd name="T7" fmla="*/ 436 h 306"/>
                <a:gd name="T8" fmla="*/ 2203 w 2203"/>
                <a:gd name="T9" fmla="*/ 481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12" name="Group 448"/>
            <p:cNvGrpSpPr>
              <a:grpSpLocks/>
            </p:cNvGrpSpPr>
            <p:nvPr/>
          </p:nvGrpSpPr>
          <p:grpSpPr bwMode="auto">
            <a:xfrm>
              <a:off x="4537127" y="2290763"/>
              <a:ext cx="850912" cy="36512"/>
              <a:chOff x="2322" y="2871"/>
              <a:chExt cx="536" cy="23"/>
            </a:xfrm>
          </p:grpSpPr>
          <p:sp>
            <p:nvSpPr>
              <p:cNvPr id="508" name="Oval 449"/>
              <p:cNvSpPr>
                <a:spLocks noChangeAspect="1" noChangeArrowheads="1"/>
              </p:cNvSpPr>
              <p:nvPr/>
            </p:nvSpPr>
            <p:spPr bwMode="auto">
              <a:xfrm>
                <a:off x="2322" y="287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509" name="Line 450"/>
              <p:cNvSpPr>
                <a:spLocks noChangeShapeType="1"/>
              </p:cNvSpPr>
              <p:nvPr/>
            </p:nvSpPr>
            <p:spPr bwMode="auto">
              <a:xfrm flipV="1">
                <a:off x="2342" y="2884"/>
                <a:ext cx="516" cy="0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3" name="Group 451"/>
            <p:cNvGrpSpPr>
              <a:grpSpLocks/>
            </p:cNvGrpSpPr>
            <p:nvPr/>
          </p:nvGrpSpPr>
          <p:grpSpPr bwMode="auto">
            <a:xfrm>
              <a:off x="4395814" y="2011363"/>
              <a:ext cx="814394" cy="42862"/>
              <a:chOff x="2322" y="2871"/>
              <a:chExt cx="536" cy="23"/>
            </a:xfrm>
          </p:grpSpPr>
          <p:sp>
            <p:nvSpPr>
              <p:cNvPr id="506" name="Oval 452"/>
              <p:cNvSpPr>
                <a:spLocks noChangeAspect="1" noChangeArrowheads="1"/>
              </p:cNvSpPr>
              <p:nvPr/>
            </p:nvSpPr>
            <p:spPr bwMode="auto">
              <a:xfrm>
                <a:off x="2322" y="287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800080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507" name="Line 453"/>
              <p:cNvSpPr>
                <a:spLocks noChangeShapeType="1"/>
              </p:cNvSpPr>
              <p:nvPr/>
            </p:nvSpPr>
            <p:spPr bwMode="auto">
              <a:xfrm flipV="1">
                <a:off x="2342" y="2884"/>
                <a:ext cx="516" cy="0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83" name="Oval 454"/>
            <p:cNvSpPr>
              <a:spLocks noChangeArrowheads="1"/>
            </p:cNvSpPr>
            <p:nvPr/>
          </p:nvSpPr>
          <p:spPr bwMode="auto">
            <a:xfrm>
              <a:off x="6727825" y="3106738"/>
              <a:ext cx="2232025" cy="28575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14" name="Group 455"/>
            <p:cNvGrpSpPr>
              <a:grpSpLocks/>
            </p:cNvGrpSpPr>
            <p:nvPr/>
          </p:nvGrpSpPr>
          <p:grpSpPr bwMode="auto">
            <a:xfrm>
              <a:off x="7804150" y="3136905"/>
              <a:ext cx="609600" cy="222251"/>
              <a:chOff x="2560" y="948"/>
              <a:chExt cx="384" cy="140"/>
            </a:xfrm>
          </p:grpSpPr>
          <p:sp>
            <p:nvSpPr>
              <p:cNvPr id="496" name="Oval 456"/>
              <p:cNvSpPr>
                <a:spLocks noChangeArrowheads="1"/>
              </p:cNvSpPr>
              <p:nvPr/>
            </p:nvSpPr>
            <p:spPr bwMode="auto">
              <a:xfrm>
                <a:off x="2904" y="986"/>
                <a:ext cx="40" cy="6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97" name="Oval 457"/>
              <p:cNvSpPr>
                <a:spLocks noChangeArrowheads="1"/>
              </p:cNvSpPr>
              <p:nvPr/>
            </p:nvSpPr>
            <p:spPr bwMode="auto">
              <a:xfrm>
                <a:off x="2598" y="968"/>
                <a:ext cx="40" cy="10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98" name="Oval 458"/>
              <p:cNvSpPr>
                <a:spLocks noChangeArrowheads="1"/>
              </p:cNvSpPr>
              <p:nvPr/>
            </p:nvSpPr>
            <p:spPr bwMode="auto">
              <a:xfrm>
                <a:off x="2634" y="956"/>
                <a:ext cx="40" cy="127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499" name="Oval 459"/>
              <p:cNvSpPr>
                <a:spLocks noChangeArrowheads="1"/>
              </p:cNvSpPr>
              <p:nvPr/>
            </p:nvSpPr>
            <p:spPr bwMode="auto">
              <a:xfrm>
                <a:off x="2674" y="950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500" name="Oval 460"/>
              <p:cNvSpPr>
                <a:spLocks noChangeArrowheads="1"/>
              </p:cNvSpPr>
              <p:nvPr/>
            </p:nvSpPr>
            <p:spPr bwMode="auto">
              <a:xfrm>
                <a:off x="2712" y="950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501" name="Oval 461"/>
              <p:cNvSpPr>
                <a:spLocks noChangeArrowheads="1"/>
              </p:cNvSpPr>
              <p:nvPr/>
            </p:nvSpPr>
            <p:spPr bwMode="auto">
              <a:xfrm>
                <a:off x="2750" y="948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502" name="Oval 462"/>
              <p:cNvSpPr>
                <a:spLocks noChangeArrowheads="1"/>
              </p:cNvSpPr>
              <p:nvPr/>
            </p:nvSpPr>
            <p:spPr bwMode="auto">
              <a:xfrm>
                <a:off x="2788" y="948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503" name="Oval 463"/>
              <p:cNvSpPr>
                <a:spLocks noChangeArrowheads="1"/>
              </p:cNvSpPr>
              <p:nvPr/>
            </p:nvSpPr>
            <p:spPr bwMode="auto">
              <a:xfrm>
                <a:off x="2828" y="958"/>
                <a:ext cx="40" cy="127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504" name="Oval 464"/>
              <p:cNvSpPr>
                <a:spLocks noChangeArrowheads="1"/>
              </p:cNvSpPr>
              <p:nvPr/>
            </p:nvSpPr>
            <p:spPr bwMode="auto">
              <a:xfrm>
                <a:off x="2866" y="966"/>
                <a:ext cx="40" cy="10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505" name="Oval 465"/>
              <p:cNvSpPr>
                <a:spLocks noChangeArrowheads="1"/>
              </p:cNvSpPr>
              <p:nvPr/>
            </p:nvSpPr>
            <p:spPr bwMode="auto">
              <a:xfrm>
                <a:off x="2560" y="992"/>
                <a:ext cx="40" cy="6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sp>
          <p:nvSpPr>
            <p:cNvPr id="485" name="Line 466"/>
            <p:cNvSpPr>
              <a:spLocks noChangeShapeType="1"/>
            </p:cNvSpPr>
            <p:nvPr/>
          </p:nvSpPr>
          <p:spPr bwMode="auto">
            <a:xfrm flipV="1">
              <a:off x="7616825" y="3486150"/>
              <a:ext cx="81915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86" name="Oval 467"/>
            <p:cNvSpPr>
              <a:spLocks noChangeAspect="1" noChangeArrowheads="1"/>
            </p:cNvSpPr>
            <p:nvPr/>
          </p:nvSpPr>
          <p:spPr bwMode="auto">
            <a:xfrm>
              <a:off x="8124825" y="3230563"/>
              <a:ext cx="36513" cy="365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87" name="Line 468"/>
            <p:cNvSpPr>
              <a:spLocks noChangeShapeType="1"/>
            </p:cNvSpPr>
            <p:nvPr/>
          </p:nvSpPr>
          <p:spPr bwMode="auto">
            <a:xfrm flipV="1">
              <a:off x="8156575" y="3248025"/>
              <a:ext cx="1841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88" name="Line 469"/>
            <p:cNvSpPr>
              <a:spLocks noChangeShapeType="1"/>
            </p:cNvSpPr>
            <p:nvPr/>
          </p:nvSpPr>
          <p:spPr bwMode="auto">
            <a:xfrm flipV="1">
              <a:off x="7346950" y="2527300"/>
              <a:ext cx="1104900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89" name="Oval 470"/>
            <p:cNvSpPr>
              <a:spLocks noChangeArrowheads="1"/>
            </p:cNvSpPr>
            <p:nvPr/>
          </p:nvSpPr>
          <p:spPr bwMode="auto">
            <a:xfrm>
              <a:off x="4956175" y="3216275"/>
              <a:ext cx="63500" cy="5556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90" name="Oval 471"/>
            <p:cNvSpPr>
              <a:spLocks noChangeArrowheads="1"/>
            </p:cNvSpPr>
            <p:nvPr/>
          </p:nvSpPr>
          <p:spPr bwMode="auto">
            <a:xfrm>
              <a:off x="5626100" y="3178175"/>
              <a:ext cx="63500" cy="10001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91" name="Freeform 472"/>
            <p:cNvSpPr>
              <a:spLocks/>
            </p:cNvSpPr>
            <p:nvPr/>
          </p:nvSpPr>
          <p:spPr bwMode="auto">
            <a:xfrm>
              <a:off x="4835525" y="3119438"/>
              <a:ext cx="1050925" cy="225425"/>
            </a:xfrm>
            <a:custGeom>
              <a:avLst/>
              <a:gdLst>
                <a:gd name="T0" fmla="*/ 0 w 662"/>
                <a:gd name="T1" fmla="*/ 71 h 142"/>
                <a:gd name="T2" fmla="*/ 66 w 662"/>
                <a:gd name="T3" fmla="*/ 71 h 142"/>
                <a:gd name="T4" fmla="*/ 112 w 662"/>
                <a:gd name="T5" fmla="*/ 97 h 142"/>
                <a:gd name="T6" fmla="*/ 146 w 662"/>
                <a:gd name="T7" fmla="*/ 49 h 142"/>
                <a:gd name="T8" fmla="*/ 188 w 662"/>
                <a:gd name="T9" fmla="*/ 132 h 142"/>
                <a:gd name="T10" fmla="*/ 224 w 662"/>
                <a:gd name="T11" fmla="*/ 5 h 142"/>
                <a:gd name="T12" fmla="*/ 264 w 662"/>
                <a:gd name="T13" fmla="*/ 141 h 142"/>
                <a:gd name="T14" fmla="*/ 302 w 662"/>
                <a:gd name="T15" fmla="*/ 1 h 142"/>
                <a:gd name="T16" fmla="*/ 342 w 662"/>
                <a:gd name="T17" fmla="*/ 137 h 142"/>
                <a:gd name="T18" fmla="*/ 380 w 662"/>
                <a:gd name="T19" fmla="*/ 7 h 142"/>
                <a:gd name="T20" fmla="*/ 422 w 662"/>
                <a:gd name="T21" fmla="*/ 121 h 142"/>
                <a:gd name="T22" fmla="*/ 458 w 662"/>
                <a:gd name="T23" fmla="*/ 27 h 142"/>
                <a:gd name="T24" fmla="*/ 500 w 662"/>
                <a:gd name="T25" fmla="*/ 99 h 142"/>
                <a:gd name="T26" fmla="*/ 540 w 662"/>
                <a:gd name="T27" fmla="*/ 41 h 142"/>
                <a:gd name="T28" fmla="*/ 576 w 662"/>
                <a:gd name="T29" fmla="*/ 77 h 142"/>
                <a:gd name="T30" fmla="*/ 607 w 662"/>
                <a:gd name="T31" fmla="*/ 71 h 142"/>
                <a:gd name="T32" fmla="*/ 662 w 662"/>
                <a:gd name="T33" fmla="*/ 71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2"/>
                <a:gd name="T52" fmla="*/ 0 h 142"/>
                <a:gd name="T53" fmla="*/ 662 w 662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2" h="142">
                  <a:moveTo>
                    <a:pt x="0" y="71"/>
                  </a:moveTo>
                  <a:cubicBezTo>
                    <a:pt x="11" y="71"/>
                    <a:pt x="47" y="67"/>
                    <a:pt x="66" y="71"/>
                  </a:cubicBezTo>
                  <a:cubicBezTo>
                    <a:pt x="85" y="75"/>
                    <a:pt x="99" y="101"/>
                    <a:pt x="112" y="97"/>
                  </a:cubicBezTo>
                  <a:cubicBezTo>
                    <a:pt x="125" y="93"/>
                    <a:pt x="133" y="43"/>
                    <a:pt x="146" y="49"/>
                  </a:cubicBezTo>
                  <a:cubicBezTo>
                    <a:pt x="159" y="55"/>
                    <a:pt x="175" y="139"/>
                    <a:pt x="188" y="132"/>
                  </a:cubicBezTo>
                  <a:cubicBezTo>
                    <a:pt x="201" y="125"/>
                    <a:pt x="211" y="3"/>
                    <a:pt x="224" y="5"/>
                  </a:cubicBezTo>
                  <a:cubicBezTo>
                    <a:pt x="237" y="7"/>
                    <a:pt x="251" y="142"/>
                    <a:pt x="264" y="141"/>
                  </a:cubicBezTo>
                  <a:cubicBezTo>
                    <a:pt x="277" y="140"/>
                    <a:pt x="289" y="2"/>
                    <a:pt x="302" y="1"/>
                  </a:cubicBezTo>
                  <a:cubicBezTo>
                    <a:pt x="315" y="0"/>
                    <a:pt x="329" y="136"/>
                    <a:pt x="342" y="137"/>
                  </a:cubicBezTo>
                  <a:cubicBezTo>
                    <a:pt x="355" y="138"/>
                    <a:pt x="367" y="10"/>
                    <a:pt x="380" y="7"/>
                  </a:cubicBezTo>
                  <a:cubicBezTo>
                    <a:pt x="393" y="4"/>
                    <a:pt x="409" y="118"/>
                    <a:pt x="422" y="121"/>
                  </a:cubicBezTo>
                  <a:cubicBezTo>
                    <a:pt x="435" y="124"/>
                    <a:pt x="445" y="31"/>
                    <a:pt x="458" y="27"/>
                  </a:cubicBezTo>
                  <a:cubicBezTo>
                    <a:pt x="471" y="23"/>
                    <a:pt x="486" y="97"/>
                    <a:pt x="500" y="99"/>
                  </a:cubicBezTo>
                  <a:cubicBezTo>
                    <a:pt x="514" y="101"/>
                    <a:pt x="527" y="45"/>
                    <a:pt x="540" y="41"/>
                  </a:cubicBezTo>
                  <a:cubicBezTo>
                    <a:pt x="553" y="37"/>
                    <a:pt x="565" y="72"/>
                    <a:pt x="576" y="77"/>
                  </a:cubicBezTo>
                  <a:cubicBezTo>
                    <a:pt x="587" y="82"/>
                    <a:pt x="593" y="72"/>
                    <a:pt x="607" y="71"/>
                  </a:cubicBezTo>
                  <a:cubicBezTo>
                    <a:pt x="621" y="70"/>
                    <a:pt x="653" y="71"/>
                    <a:pt x="662" y="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92" name="Oval 473"/>
            <p:cNvSpPr>
              <a:spLocks noChangeArrowheads="1"/>
            </p:cNvSpPr>
            <p:nvPr/>
          </p:nvSpPr>
          <p:spPr bwMode="auto">
            <a:xfrm>
              <a:off x="5680075" y="3197225"/>
              <a:ext cx="63500" cy="55562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93" name="Text Box 474"/>
            <p:cNvSpPr txBox="1">
              <a:spLocks noChangeArrowheads="1"/>
            </p:cNvSpPr>
            <p:nvPr/>
          </p:nvSpPr>
          <p:spPr bwMode="auto">
            <a:xfrm>
              <a:off x="5327650" y="1989138"/>
              <a:ext cx="35712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i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="1" i="1" baseline="-25000">
                  <a:solidFill>
                    <a:srgbClr val="FF0000"/>
                  </a:solidFill>
                  <a:latin typeface="Comic Sans MS"/>
                  <a:cs typeface="Comic Sans MS"/>
                </a:rPr>
                <a:t>h</a:t>
              </a:r>
              <a:endParaRPr lang="en-US" sz="120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94" name="Text Box 475"/>
            <p:cNvSpPr txBox="1">
              <a:spLocks noChangeArrowheads="1"/>
            </p:cNvSpPr>
            <p:nvPr/>
          </p:nvSpPr>
          <p:spPr bwMode="auto">
            <a:xfrm>
              <a:off x="4568825" y="1746250"/>
              <a:ext cx="6316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rgbClr val="800080"/>
                  </a:solidFill>
                  <a:latin typeface="Comic Sans MS"/>
                  <a:cs typeface="Comic Sans MS"/>
                </a:rPr>
                <a:t>E &lt; E</a:t>
              </a:r>
              <a:r>
                <a:rPr lang="en-US" sz="1200" i="1" baseline="-25000">
                  <a:solidFill>
                    <a:srgbClr val="800080"/>
                  </a:solidFill>
                  <a:latin typeface="Comic Sans MS"/>
                  <a:cs typeface="Comic Sans MS"/>
                </a:rPr>
                <a:t>h</a:t>
              </a:r>
              <a:endParaRPr lang="en-US" sz="1200" i="1">
                <a:solidFill>
                  <a:srgbClr val="80008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95" name="Text Box 476"/>
            <p:cNvSpPr txBox="1">
              <a:spLocks noChangeArrowheads="1"/>
            </p:cNvSpPr>
            <p:nvPr/>
          </p:nvSpPr>
          <p:spPr bwMode="auto">
            <a:xfrm>
              <a:off x="4889500" y="2266950"/>
              <a:ext cx="6316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rgbClr val="FF00FF"/>
                  </a:solidFill>
                  <a:latin typeface="Comic Sans MS"/>
                  <a:cs typeface="Comic Sans MS"/>
                </a:rPr>
                <a:t>E &gt; E</a:t>
              </a:r>
              <a:r>
                <a:rPr lang="en-US" sz="1200" i="1" baseline="-25000">
                  <a:solidFill>
                    <a:srgbClr val="FF00FF"/>
                  </a:solidFill>
                  <a:latin typeface="Comic Sans MS"/>
                  <a:cs typeface="Comic Sans MS"/>
                </a:rPr>
                <a:t>h</a:t>
              </a:r>
              <a:endParaRPr lang="en-US" sz="1200" i="1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513" name="Rectangle 512"/>
          <p:cNvSpPr/>
          <p:nvPr/>
        </p:nvSpPr>
        <p:spPr bwMode="auto">
          <a:xfrm>
            <a:off x="2908051" y="820182"/>
            <a:ext cx="3594349" cy="38258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515" name="Rectangle 514"/>
          <p:cNvSpPr/>
          <p:nvPr/>
        </p:nvSpPr>
        <p:spPr>
          <a:xfrm>
            <a:off x="3936456" y="450850"/>
            <a:ext cx="1183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4C00"/>
                </a:solidFill>
                <a:latin typeface="Comic Sans MS"/>
                <a:cs typeface="Comic Sans MS"/>
              </a:rPr>
              <a:t>Dispersion</a:t>
            </a:r>
            <a:endParaRPr lang="en-US" sz="1600" dirty="0">
              <a:solidFill>
                <a:srgbClr val="004C00"/>
              </a:solidFill>
              <a:latin typeface="Comic Sans MS"/>
              <a:cs typeface="Comic Sans MS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0" y="481628"/>
            <a:ext cx="2676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4C00"/>
                </a:solidFill>
                <a:latin typeface="Comic Sans MS"/>
                <a:cs typeface="Comic Sans MS"/>
              </a:rPr>
              <a:t>At a half of plasma oscillation</a:t>
            </a:r>
            <a:endParaRPr lang="en-US" sz="1400" dirty="0">
              <a:solidFill>
                <a:srgbClr val="004C00"/>
              </a:solidFill>
              <a:latin typeface="Comic Sans MS"/>
              <a:cs typeface="Comic Sans MS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1849190" y="3157706"/>
            <a:ext cx="9371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Debay</a:t>
            </a:r>
            <a:r>
              <a:rPr lang="en-US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> radii</a:t>
            </a:r>
            <a:endParaRPr lang="en-US" sz="11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15733" name="Object 21"/>
          <p:cNvGraphicFramePr>
            <a:graphicFrameLocks noChangeAspect="1"/>
          </p:cNvGraphicFramePr>
          <p:nvPr/>
        </p:nvGraphicFramePr>
        <p:xfrm>
          <a:off x="1980951" y="3482320"/>
          <a:ext cx="641350" cy="153988"/>
        </p:xfrm>
        <a:graphic>
          <a:graphicData uri="http://schemas.openxmlformats.org/presentationml/2006/ole">
            <p:oleObj spid="_x0000_s278545" name="Equation" r:id="rId20" imgW="736600" imgH="177800" progId="Equation.3">
              <p:embed/>
            </p:oleObj>
          </a:graphicData>
        </a:graphic>
      </p:graphicFrame>
      <p:sp>
        <p:nvSpPr>
          <p:cNvPr id="171" name="Rectangle 170"/>
          <p:cNvSpPr/>
          <p:nvPr/>
        </p:nvSpPr>
        <p:spPr bwMode="auto">
          <a:xfrm>
            <a:off x="1453901" y="4044951"/>
            <a:ext cx="1362077" cy="411162"/>
          </a:xfrm>
          <a:prstGeom prst="rect">
            <a:avLst/>
          </a:prstGeom>
          <a:noFill/>
          <a:ln w="9525" cap="flat" cmpd="sng" algn="ctr">
            <a:solidFill>
              <a:srgbClr val="004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</p:txBody>
      </p:sp>
      <p:graphicFrame>
        <p:nvGraphicFramePr>
          <p:cNvPr id="115738" name="Object 26"/>
          <p:cNvGraphicFramePr>
            <a:graphicFrameLocks noChangeAspect="1"/>
          </p:cNvGraphicFramePr>
          <p:nvPr/>
        </p:nvGraphicFramePr>
        <p:xfrm>
          <a:off x="1504950" y="4689043"/>
          <a:ext cx="1270000" cy="254000"/>
        </p:xfrm>
        <a:graphic>
          <a:graphicData uri="http://schemas.openxmlformats.org/presentationml/2006/ole">
            <p:oleObj spid="_x0000_s278546" name="Equation" r:id="rId21" imgW="1270000" imgH="254000" progId="Equation.3">
              <p:embed/>
            </p:oleObj>
          </a:graphicData>
        </a:graphic>
      </p:graphicFrame>
      <p:sp>
        <p:nvSpPr>
          <p:cNvPr id="174" name="Rectangle 173"/>
          <p:cNvSpPr/>
          <p:nvPr/>
        </p:nvSpPr>
        <p:spPr>
          <a:xfrm>
            <a:off x="142740" y="4848552"/>
            <a:ext cx="5490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Comic Sans MS"/>
                <a:cs typeface="Comic Sans MS"/>
              </a:rPr>
              <a:t>Density</a:t>
            </a:r>
            <a:endParaRPr lang="en-US" sz="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15739" name="Object 27"/>
          <p:cNvGraphicFramePr>
            <a:graphicFrameLocks noChangeAspect="1"/>
          </p:cNvGraphicFramePr>
          <p:nvPr/>
        </p:nvGraphicFramePr>
        <p:xfrm>
          <a:off x="2587285" y="5705475"/>
          <a:ext cx="200025" cy="163513"/>
        </p:xfrm>
        <a:graphic>
          <a:graphicData uri="http://schemas.openxmlformats.org/presentationml/2006/ole">
            <p:oleObj spid="_x0000_s278547" name="Equation" r:id="rId22" imgW="254000" imgH="203200" progId="Equation.3">
              <p:embed/>
            </p:oleObj>
          </a:graphicData>
        </a:graphic>
      </p:graphicFrame>
      <p:graphicFrame>
        <p:nvGraphicFramePr>
          <p:cNvPr id="115740" name="Object 28"/>
          <p:cNvGraphicFramePr>
            <a:graphicFrameLocks noChangeAspect="1"/>
          </p:cNvGraphicFramePr>
          <p:nvPr/>
        </p:nvGraphicFramePr>
        <p:xfrm>
          <a:off x="3344615" y="5257800"/>
          <a:ext cx="1435100" cy="279400"/>
        </p:xfrm>
        <a:graphic>
          <a:graphicData uri="http://schemas.openxmlformats.org/presentationml/2006/ole">
            <p:oleObj spid="_x0000_s278548" name="Equation" r:id="rId23" imgW="1435100" imgH="279400" progId="Equation.3">
              <p:embed/>
            </p:oleObj>
          </a:graphicData>
        </a:graphic>
      </p:graphicFrame>
      <p:graphicFrame>
        <p:nvGraphicFramePr>
          <p:cNvPr id="115741" name="Object 29"/>
          <p:cNvGraphicFramePr>
            <a:graphicFrameLocks noChangeAspect="1"/>
          </p:cNvGraphicFramePr>
          <p:nvPr/>
        </p:nvGraphicFramePr>
        <p:xfrm>
          <a:off x="3595439" y="5553075"/>
          <a:ext cx="901700" cy="228600"/>
        </p:xfrm>
        <a:graphic>
          <a:graphicData uri="http://schemas.openxmlformats.org/presentationml/2006/ole">
            <p:oleObj spid="_x0000_s278549" name="Equation" r:id="rId24" imgW="901700" imgH="228600" progId="Equation.3">
              <p:embed/>
            </p:oleObj>
          </a:graphicData>
        </a:graphic>
      </p:graphicFrame>
      <p:graphicFrame>
        <p:nvGraphicFramePr>
          <p:cNvPr id="115743" name="Object 31"/>
          <p:cNvGraphicFramePr>
            <a:graphicFrameLocks noChangeAspect="1"/>
          </p:cNvGraphicFramePr>
          <p:nvPr/>
        </p:nvGraphicFramePr>
        <p:xfrm>
          <a:off x="2895601" y="3657600"/>
          <a:ext cx="1242284" cy="876300"/>
        </p:xfrm>
        <a:graphic>
          <a:graphicData uri="http://schemas.openxmlformats.org/presentationml/2006/ole">
            <p:oleObj spid="_x0000_s278550" name="Document" r:id="rId25" imgW="3060700" imgH="2159000" progId="Word.Document.12">
              <p:link updateAutomatic="1"/>
            </p:oleObj>
          </a:graphicData>
        </a:graphic>
      </p:graphicFrame>
      <p:graphicFrame>
        <p:nvGraphicFramePr>
          <p:cNvPr id="115745" name="Object 33"/>
          <p:cNvGraphicFramePr>
            <a:graphicFrameLocks noChangeAspect="1"/>
          </p:cNvGraphicFramePr>
          <p:nvPr/>
        </p:nvGraphicFramePr>
        <p:xfrm>
          <a:off x="7124700" y="6038850"/>
          <a:ext cx="1016000" cy="412750"/>
        </p:xfrm>
        <a:graphic>
          <a:graphicData uri="http://schemas.openxmlformats.org/presentationml/2006/ole">
            <p:oleObj spid="_x0000_s278551" name="Equation" r:id="rId26" imgW="1016000" imgH="406400" progId="Equation.3">
              <p:embed/>
            </p:oleObj>
          </a:graphicData>
        </a:graphic>
      </p:graphicFrame>
      <p:graphicFrame>
        <p:nvGraphicFramePr>
          <p:cNvPr id="115746" name="Object 34"/>
          <p:cNvGraphicFramePr>
            <a:graphicFrameLocks noChangeAspect="1"/>
          </p:cNvGraphicFramePr>
          <p:nvPr/>
        </p:nvGraphicFramePr>
        <p:xfrm>
          <a:off x="6845300" y="6457950"/>
          <a:ext cx="1714500" cy="177800"/>
        </p:xfrm>
        <a:graphic>
          <a:graphicData uri="http://schemas.openxmlformats.org/presentationml/2006/ole">
            <p:oleObj spid="_x0000_s278552" name="Equation" r:id="rId27" imgW="1714500" imgH="177800" progId="Equation.3">
              <p:embed/>
            </p:oleObj>
          </a:graphicData>
        </a:graphic>
      </p:graphicFrame>
      <p:pic>
        <p:nvPicPr>
          <p:cNvPr id="178" name="Picture 10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943343" y="5904559"/>
            <a:ext cx="3465513" cy="73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7" name="Rectangle 17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18" name="Text Box 22"/>
          <p:cNvSpPr txBox="1">
            <a:spLocks noChangeArrowheads="1"/>
          </p:cNvSpPr>
          <p:nvPr/>
        </p:nvSpPr>
        <p:spPr bwMode="auto">
          <a:xfrm>
            <a:off x="1564500" y="0"/>
            <a:ext cx="66627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Possible layout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for Coherent Electron Cooling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proof-of-principle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experiment in RHIC IR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3073400" y="2438400"/>
            <a:ext cx="3149600" cy="50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0" name="Line 24"/>
          <p:cNvSpPr>
            <a:spLocks noChangeShapeType="1"/>
          </p:cNvSpPr>
          <p:nvPr/>
        </p:nvSpPr>
        <p:spPr bwMode="auto">
          <a:xfrm>
            <a:off x="0" y="2819400"/>
            <a:ext cx="9144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8169275" y="2659063"/>
            <a:ext cx="974725" cy="27463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2" name="Rectangle 26"/>
          <p:cNvSpPr>
            <a:spLocks noChangeArrowheads="1"/>
          </p:cNvSpPr>
          <p:nvPr/>
        </p:nvSpPr>
        <p:spPr bwMode="auto">
          <a:xfrm>
            <a:off x="0" y="2692400"/>
            <a:ext cx="982663" cy="274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3" name="Text Box 27"/>
          <p:cNvSpPr txBox="1">
            <a:spLocks noChangeArrowheads="1"/>
          </p:cNvSpPr>
          <p:nvPr/>
        </p:nvSpPr>
        <p:spPr bwMode="auto">
          <a:xfrm>
            <a:off x="306388" y="2203450"/>
            <a:ext cx="555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mic Sans MS"/>
                <a:cs typeface="Comic Sans MS"/>
              </a:rPr>
              <a:t>DX</a:t>
            </a:r>
          </a:p>
        </p:txBody>
      </p:sp>
      <p:sp>
        <p:nvSpPr>
          <p:cNvPr id="132124" name="Text Box 28"/>
          <p:cNvSpPr txBox="1">
            <a:spLocks noChangeArrowheads="1"/>
          </p:cNvSpPr>
          <p:nvPr/>
        </p:nvSpPr>
        <p:spPr bwMode="auto">
          <a:xfrm>
            <a:off x="8256588" y="2058988"/>
            <a:ext cx="555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mic Sans MS"/>
                <a:cs typeface="Comic Sans MS"/>
              </a:rPr>
              <a:t>DX</a:t>
            </a:r>
          </a:p>
        </p:txBody>
      </p:sp>
      <p:sp>
        <p:nvSpPr>
          <p:cNvPr id="132125" name="Line 29"/>
          <p:cNvSpPr>
            <a:spLocks noChangeShapeType="1"/>
          </p:cNvSpPr>
          <p:nvPr/>
        </p:nvSpPr>
        <p:spPr bwMode="auto">
          <a:xfrm>
            <a:off x="1041400" y="1744663"/>
            <a:ext cx="703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6" name="Text Box 30"/>
          <p:cNvSpPr txBox="1">
            <a:spLocks noChangeArrowheads="1"/>
          </p:cNvSpPr>
          <p:nvPr/>
        </p:nvSpPr>
        <p:spPr bwMode="auto">
          <a:xfrm>
            <a:off x="4083050" y="1179513"/>
            <a:ext cx="9529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mic Sans MS"/>
                <a:cs typeface="Comic Sans MS"/>
              </a:rPr>
              <a:t>19.6 m</a:t>
            </a:r>
          </a:p>
        </p:txBody>
      </p:sp>
      <p:sp>
        <p:nvSpPr>
          <p:cNvPr id="132127" name="Freeform 31"/>
          <p:cNvSpPr>
            <a:spLocks/>
          </p:cNvSpPr>
          <p:nvPr/>
        </p:nvSpPr>
        <p:spPr bwMode="auto">
          <a:xfrm>
            <a:off x="1801813" y="2768600"/>
            <a:ext cx="5359400" cy="57150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794" y="35"/>
              </a:cxn>
              <a:cxn ang="0">
                <a:pos x="886" y="0"/>
              </a:cxn>
              <a:cxn ang="0">
                <a:pos x="969" y="35"/>
              </a:cxn>
              <a:cxn ang="0">
                <a:pos x="3360" y="36"/>
              </a:cxn>
            </a:cxnLst>
            <a:rect l="0" t="0" r="r" b="b"/>
            <a:pathLst>
              <a:path w="3360" h="36">
                <a:moveTo>
                  <a:pt x="0" y="35"/>
                </a:moveTo>
                <a:lnTo>
                  <a:pt x="794" y="35"/>
                </a:lnTo>
                <a:lnTo>
                  <a:pt x="886" y="0"/>
                </a:lnTo>
                <a:lnTo>
                  <a:pt x="969" y="35"/>
                </a:lnTo>
                <a:lnTo>
                  <a:pt x="3360" y="36"/>
                </a:lnTo>
              </a:path>
            </a:pathLst>
          </a:custGeom>
          <a:noFill/>
          <a:ln w="38100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8" name="Rectangle 32" descr="Dark vertical"/>
          <p:cNvSpPr>
            <a:spLocks noChangeArrowheads="1"/>
          </p:cNvSpPr>
          <p:nvPr/>
        </p:nvSpPr>
        <p:spPr bwMode="auto">
          <a:xfrm>
            <a:off x="3402013" y="2744788"/>
            <a:ext cx="2330450" cy="127000"/>
          </a:xfrm>
          <a:prstGeom prst="rect">
            <a:avLst/>
          </a:prstGeom>
          <a:pattFill prst="dkVert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29" name="Line 33"/>
          <p:cNvSpPr>
            <a:spLocks noChangeShapeType="1"/>
          </p:cNvSpPr>
          <p:nvPr/>
        </p:nvSpPr>
        <p:spPr bwMode="auto">
          <a:xfrm>
            <a:off x="5762625" y="2682875"/>
            <a:ext cx="13731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30" name="Text Box 34"/>
          <p:cNvSpPr txBox="1">
            <a:spLocks noChangeArrowheads="1"/>
          </p:cNvSpPr>
          <p:nvPr/>
        </p:nvSpPr>
        <p:spPr bwMode="auto">
          <a:xfrm>
            <a:off x="5736696" y="2185458"/>
            <a:ext cx="2120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Modulator, 4 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32131" name="Text Box 35"/>
          <p:cNvSpPr txBox="1">
            <a:spLocks noChangeArrowheads="1"/>
          </p:cNvSpPr>
          <p:nvPr/>
        </p:nvSpPr>
        <p:spPr bwMode="auto">
          <a:xfrm>
            <a:off x="3509963" y="2225675"/>
            <a:ext cx="156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Wiggler 7m</a:t>
            </a:r>
          </a:p>
        </p:txBody>
      </p:sp>
      <p:sp>
        <p:nvSpPr>
          <p:cNvPr id="132132" name="Line 36"/>
          <p:cNvSpPr>
            <a:spLocks noChangeShapeType="1"/>
          </p:cNvSpPr>
          <p:nvPr/>
        </p:nvSpPr>
        <p:spPr bwMode="auto">
          <a:xfrm>
            <a:off x="1947863" y="2624138"/>
            <a:ext cx="1103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33" name="Text Box 37"/>
          <p:cNvSpPr txBox="1">
            <a:spLocks noChangeArrowheads="1"/>
          </p:cNvSpPr>
          <p:nvPr/>
        </p:nvSpPr>
        <p:spPr bwMode="auto">
          <a:xfrm>
            <a:off x="1816100" y="2185988"/>
            <a:ext cx="14012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Kicker, 3 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32134" name="Rectangle 38"/>
          <p:cNvSpPr>
            <a:spLocks noChangeArrowheads="1"/>
          </p:cNvSpPr>
          <p:nvPr/>
        </p:nvSpPr>
        <p:spPr bwMode="auto">
          <a:xfrm>
            <a:off x="990600" y="2778125"/>
            <a:ext cx="212725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7951788" y="2752725"/>
            <a:ext cx="212725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45" name="Arc 44"/>
          <p:cNvSpPr/>
          <p:nvPr/>
        </p:nvSpPr>
        <p:spPr>
          <a:xfrm>
            <a:off x="6472297" y="2815168"/>
            <a:ext cx="1371600" cy="1371600"/>
          </a:xfrm>
          <a:prstGeom prst="arc">
            <a:avLst>
              <a:gd name="adj1" fmla="val 16200000"/>
              <a:gd name="adj2" fmla="val 19128425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grpSp>
        <p:nvGrpSpPr>
          <p:cNvPr id="72" name="Group 191"/>
          <p:cNvGrpSpPr>
            <a:grpSpLocks noChangeAspect="1"/>
          </p:cNvGrpSpPr>
          <p:nvPr/>
        </p:nvGrpSpPr>
        <p:grpSpPr>
          <a:xfrm rot="2700000">
            <a:off x="7769193" y="3596875"/>
            <a:ext cx="1113219" cy="240407"/>
            <a:chOff x="793445" y="1742833"/>
            <a:chExt cx="742144" cy="160269"/>
          </a:xfrm>
        </p:grpSpPr>
        <p:grpSp>
          <p:nvGrpSpPr>
            <p:cNvPr id="73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89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9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36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91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92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4" name="Group 103"/>
            <p:cNvGrpSpPr/>
            <p:nvPr/>
          </p:nvGrpSpPr>
          <p:grpSpPr>
            <a:xfrm>
              <a:off x="1161387" y="1744317"/>
              <a:ext cx="190278" cy="156451"/>
              <a:chOff x="1348913" y="1142862"/>
              <a:chExt cx="190278" cy="156451"/>
            </a:xfrm>
          </p:grpSpPr>
          <p:sp>
            <p:nvSpPr>
              <p:cNvPr id="85" name="Oval 115"/>
              <p:cNvSpPr>
                <a:spLocks noChangeArrowheads="1"/>
              </p:cNvSpPr>
              <p:nvPr/>
            </p:nvSpPr>
            <p:spPr bwMode="auto">
              <a:xfrm flipH="1">
                <a:off x="1485193" y="1142862"/>
                <a:ext cx="53998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6" name="Oval 116"/>
              <p:cNvSpPr>
                <a:spLocks noChangeArrowheads="1"/>
              </p:cNvSpPr>
              <p:nvPr/>
            </p:nvSpPr>
            <p:spPr bwMode="auto">
              <a:xfrm flipH="1">
                <a:off x="1447218" y="1144979"/>
                <a:ext cx="52454" cy="15433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36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7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8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5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81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2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36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3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4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6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77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78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36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79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0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60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cxnSp>
        <p:nvCxnSpPr>
          <p:cNvPr id="93" name="Straight Connector 92"/>
          <p:cNvCxnSpPr/>
          <p:nvPr/>
        </p:nvCxnSpPr>
        <p:spPr>
          <a:xfrm rot="2700000" flipV="1">
            <a:off x="7406381" y="3693746"/>
            <a:ext cx="1828800" cy="0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 Box 37"/>
          <p:cNvSpPr txBox="1">
            <a:spLocks noChangeArrowheads="1"/>
          </p:cNvSpPr>
          <p:nvPr/>
        </p:nvSpPr>
        <p:spPr bwMode="auto">
          <a:xfrm rot="2700000">
            <a:off x="7090685" y="3745818"/>
            <a:ext cx="20370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20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MeV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SRF linac</a:t>
            </a:r>
            <a:endParaRPr lang="en-US" sz="1400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95" name="Arc 94"/>
          <p:cNvSpPr/>
          <p:nvPr/>
        </p:nvSpPr>
        <p:spPr>
          <a:xfrm flipH="1">
            <a:off x="1129830" y="2823635"/>
            <a:ext cx="1371600" cy="1371600"/>
          </a:xfrm>
          <a:prstGeom prst="arc">
            <a:avLst>
              <a:gd name="adj1" fmla="val 16200000"/>
              <a:gd name="adj2" fmla="val 19128425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rot="18900000" flipV="1">
            <a:off x="546824" y="3353235"/>
            <a:ext cx="914400" cy="0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 rot="18900000">
            <a:off x="8821488" y="4284132"/>
            <a:ext cx="321734" cy="1354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98" name="Rectangle 97"/>
          <p:cNvSpPr/>
          <p:nvPr/>
        </p:nvSpPr>
        <p:spPr>
          <a:xfrm rot="18900000">
            <a:off x="440267" y="3640666"/>
            <a:ext cx="330200" cy="287867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 Box 37"/>
          <p:cNvSpPr txBox="1">
            <a:spLocks noChangeArrowheads="1"/>
          </p:cNvSpPr>
          <p:nvPr/>
        </p:nvSpPr>
        <p:spPr bwMode="auto">
          <a:xfrm rot="18900000">
            <a:off x="368134" y="3815222"/>
            <a:ext cx="11121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Beam dump</a:t>
            </a:r>
          </a:p>
        </p:txBody>
      </p:sp>
      <p:graphicFrame>
        <p:nvGraphicFramePr>
          <p:cNvPr id="100" name="Table 99"/>
          <p:cNvGraphicFramePr>
            <a:graphicFrameLocks noGrp="1"/>
          </p:cNvGraphicFramePr>
          <p:nvPr/>
        </p:nvGraphicFramePr>
        <p:xfrm>
          <a:off x="1845734" y="3293533"/>
          <a:ext cx="51816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</a:tblGrid>
              <a:tr h="34205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Parameter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Species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in RHIC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Au ions, 40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GeV/u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Electron energy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21.8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MeV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Charge per bunch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nC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Train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5 bunches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Rep-rate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78.3 kHz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-beam current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0.39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mA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-beam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power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8.5 kW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" name="Rectangle 50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eRHIC ERL2.bmp                                                 00069BE2Mothers of Invention           BFF2B6A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" y="2429193"/>
            <a:ext cx="53022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711200" y="2792413"/>
            <a:ext cx="2317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eRHIC</a:t>
            </a:r>
            <a:endParaRPr lang="en-US" sz="4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005840" y="0"/>
            <a:ext cx="77279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Comic Sans MS"/>
                <a:cs typeface="Comic Sans MS"/>
              </a:rPr>
              <a:t>eRHIC loop magnets: LDRD project</a:t>
            </a:r>
          </a:p>
        </p:txBody>
      </p:sp>
      <p:sp>
        <p:nvSpPr>
          <p:cNvPr id="41990" name="AutoShape 129"/>
          <p:cNvSpPr>
            <a:spLocks noChangeArrowheads="1"/>
          </p:cNvSpPr>
          <p:nvPr/>
        </p:nvSpPr>
        <p:spPr bwMode="auto">
          <a:xfrm>
            <a:off x="3486150" y="3517900"/>
            <a:ext cx="1365250" cy="2158999"/>
          </a:xfrm>
          <a:prstGeom prst="wedgeRoundRectCallout">
            <a:avLst>
              <a:gd name="adj1" fmla="val -144452"/>
              <a:gd name="adj2" fmla="val 33912"/>
              <a:gd name="adj3" fmla="val 16667"/>
            </a:avLst>
          </a:prstGeom>
          <a:solidFill>
            <a:schemeClr val="bg1"/>
          </a:solid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41993" name="Rectangle 181"/>
          <p:cNvSpPr>
            <a:spLocks noChangeArrowheads="1"/>
          </p:cNvSpPr>
          <p:nvPr/>
        </p:nvSpPr>
        <p:spPr bwMode="auto">
          <a:xfrm>
            <a:off x="123825" y="592138"/>
            <a:ext cx="7134226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971A"/>
                </a:solidFill>
                <a:latin typeface="Comic Sans MS"/>
                <a:cs typeface="Comic Sans MS"/>
              </a:rPr>
              <a:t>Small gap provides for low current, low power consumption </a:t>
            </a:r>
            <a:r>
              <a:rPr lang="en-US" sz="1200" dirty="0" smtClean="0">
                <a:solidFill>
                  <a:srgbClr val="00971A"/>
                </a:solidFill>
                <a:latin typeface="Comic Sans MS"/>
                <a:cs typeface="Comic Sans MS"/>
              </a:rPr>
              <a:t>magnets	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 smtClean="0">
                <a:solidFill>
                  <a:srgbClr val="00971A"/>
                </a:solidFill>
                <a:latin typeface="Comic Sans MS"/>
                <a:cs typeface="Comic Sans MS"/>
              </a:rPr>
              <a:t>-&gt; </a:t>
            </a:r>
            <a:r>
              <a:rPr lang="en-US" sz="1200" b="1" dirty="0" smtClean="0">
                <a:solidFill>
                  <a:srgbClr val="00971A"/>
                </a:solidFill>
                <a:latin typeface="Comic Sans MS"/>
                <a:cs typeface="Comic Sans MS"/>
              </a:rPr>
              <a:t>low cost eRHIC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1" dirty="0" smtClean="0">
                <a:solidFill>
                  <a:srgbClr val="00971A"/>
                </a:solidFill>
                <a:latin typeface="Comic Sans MS"/>
                <a:cs typeface="Comic Sans MS"/>
              </a:rPr>
              <a:t>Dipole prototype is under tests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1" dirty="0" smtClean="0">
                <a:solidFill>
                  <a:srgbClr val="00971A"/>
                </a:solidFill>
                <a:latin typeface="Comic Sans MS"/>
                <a:cs typeface="Comic Sans MS"/>
              </a:rPr>
              <a:t>Quad and vacuum chamber are in advanced stage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200" b="1" dirty="0" smtClean="0">
              <a:solidFill>
                <a:srgbClr val="00971A"/>
              </a:solidFill>
              <a:latin typeface="Comic Sans MS"/>
              <a:cs typeface="Comic Sans M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42132" name="Group 183"/>
          <p:cNvGrpSpPr>
            <a:grpSpLocks noChangeAspect="1"/>
          </p:cNvGrpSpPr>
          <p:nvPr/>
        </p:nvGrpSpPr>
        <p:grpSpPr bwMode="auto">
          <a:xfrm>
            <a:off x="2060575" y="5273047"/>
            <a:ext cx="136525" cy="228600"/>
            <a:chOff x="1565" y="2112"/>
            <a:chExt cx="94" cy="214"/>
          </a:xfrm>
        </p:grpSpPr>
        <p:grpSp>
          <p:nvGrpSpPr>
            <p:cNvPr id="42133" name="Group 184"/>
            <p:cNvGrpSpPr>
              <a:grpSpLocks noChangeAspect="1"/>
            </p:cNvGrpSpPr>
            <p:nvPr/>
          </p:nvGrpSpPr>
          <p:grpSpPr bwMode="auto">
            <a:xfrm flipH="1">
              <a:off x="1570" y="2151"/>
              <a:ext cx="87" cy="30"/>
              <a:chOff x="1296" y="1968"/>
              <a:chExt cx="1520" cy="530"/>
            </a:xfrm>
          </p:grpSpPr>
          <p:sp>
            <p:nvSpPr>
              <p:cNvPr id="42038" name="Freeform 185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9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0" name="Rectangle 187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1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2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3" name="Freeform 190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40" name="Group 191"/>
            <p:cNvGrpSpPr>
              <a:grpSpLocks noChangeAspect="1"/>
            </p:cNvGrpSpPr>
            <p:nvPr/>
          </p:nvGrpSpPr>
          <p:grpSpPr bwMode="auto">
            <a:xfrm flipH="1">
              <a:off x="1570" y="2187"/>
              <a:ext cx="87" cy="31"/>
              <a:chOff x="1296" y="1968"/>
              <a:chExt cx="1520" cy="530"/>
            </a:xfrm>
          </p:grpSpPr>
          <p:sp>
            <p:nvSpPr>
              <p:cNvPr id="42032" name="Freeform 192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3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4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5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6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7" name="Freeform 197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47" name="Group 198"/>
            <p:cNvGrpSpPr>
              <a:grpSpLocks noChangeAspect="1"/>
            </p:cNvGrpSpPr>
            <p:nvPr/>
          </p:nvGrpSpPr>
          <p:grpSpPr bwMode="auto">
            <a:xfrm flipH="1">
              <a:off x="1570" y="2224"/>
              <a:ext cx="87" cy="30"/>
              <a:chOff x="1296" y="1968"/>
              <a:chExt cx="1520" cy="530"/>
            </a:xfrm>
          </p:grpSpPr>
          <p:sp>
            <p:nvSpPr>
              <p:cNvPr id="42026" name="Freeform 199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7" name="Rectangle 200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8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9" name="Rectangle 202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0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1" name="Freeform 204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48" name="Group 205"/>
            <p:cNvGrpSpPr>
              <a:grpSpLocks noChangeAspect="1"/>
            </p:cNvGrpSpPr>
            <p:nvPr/>
          </p:nvGrpSpPr>
          <p:grpSpPr bwMode="auto">
            <a:xfrm flipH="1">
              <a:off x="1571" y="2115"/>
              <a:ext cx="88" cy="30"/>
              <a:chOff x="1296" y="1968"/>
              <a:chExt cx="1520" cy="530"/>
            </a:xfrm>
          </p:grpSpPr>
          <p:sp>
            <p:nvSpPr>
              <p:cNvPr id="42020" name="Freeform 206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1" name="Rectangle 207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2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3" name="Rectangle 209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4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5" name="Freeform 211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57" name="Group 212"/>
            <p:cNvGrpSpPr>
              <a:grpSpLocks noChangeAspect="1"/>
            </p:cNvGrpSpPr>
            <p:nvPr/>
          </p:nvGrpSpPr>
          <p:grpSpPr bwMode="auto">
            <a:xfrm flipH="1">
              <a:off x="1570" y="2260"/>
              <a:ext cx="87" cy="31"/>
              <a:chOff x="1296" y="1968"/>
              <a:chExt cx="1520" cy="530"/>
            </a:xfrm>
          </p:grpSpPr>
          <p:sp>
            <p:nvSpPr>
              <p:cNvPr id="42014" name="Freeform 213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5" name="Rectangle 214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6" name="Rectangle 215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7" name="Rectangle 216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8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9" name="Freeform 218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58" name="Group 219"/>
            <p:cNvGrpSpPr>
              <a:grpSpLocks noChangeAspect="1"/>
            </p:cNvGrpSpPr>
            <p:nvPr/>
          </p:nvGrpSpPr>
          <p:grpSpPr bwMode="auto">
            <a:xfrm flipH="1">
              <a:off x="1570" y="2296"/>
              <a:ext cx="87" cy="30"/>
              <a:chOff x="1296" y="1968"/>
              <a:chExt cx="1520" cy="530"/>
            </a:xfrm>
          </p:grpSpPr>
          <p:sp>
            <p:nvSpPr>
              <p:cNvPr id="42008" name="Freeform 220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09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0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1" name="Rectangle 223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2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3" name="Freeform 225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007" name="AutoShape 226"/>
            <p:cNvSpPr>
              <a:spLocks noChangeAspect="1" noChangeArrowheads="1"/>
            </p:cNvSpPr>
            <p:nvPr/>
          </p:nvSpPr>
          <p:spPr bwMode="auto">
            <a:xfrm>
              <a:off x="1565" y="2112"/>
              <a:ext cx="50" cy="21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41996" name="Line 227"/>
          <p:cNvSpPr>
            <a:spLocks noChangeShapeType="1"/>
          </p:cNvSpPr>
          <p:nvPr/>
        </p:nvSpPr>
        <p:spPr bwMode="auto">
          <a:xfrm>
            <a:off x="1987550" y="5281092"/>
            <a:ext cx="1588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1997" name="Text Box 228"/>
          <p:cNvSpPr txBox="1">
            <a:spLocks noChangeArrowheads="1"/>
          </p:cNvSpPr>
          <p:nvPr/>
        </p:nvSpPr>
        <p:spPr bwMode="auto">
          <a:xfrm rot="-5400000">
            <a:off x="1641535" y="5278939"/>
            <a:ext cx="472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>
                <a:solidFill>
                  <a:srgbClr val="FF0000"/>
                </a:solidFill>
                <a:latin typeface="Comic Sans MS"/>
                <a:cs typeface="Comic Sans MS"/>
              </a:rPr>
              <a:t>25 cm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1" y="2387309"/>
            <a:ext cx="946150" cy="1848142"/>
            <a:chOff x="-695325" y="-100015"/>
            <a:chExt cx="1409235" cy="2483433"/>
          </a:xfrm>
        </p:grpSpPr>
        <p:pic>
          <p:nvPicPr>
            <p:cNvPr id="232" name="Picture 3" descr="DSC_0014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825528" y="881025"/>
              <a:ext cx="1804045" cy="1200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" name="TextBox 235"/>
            <p:cNvSpPr txBox="1"/>
            <p:nvPr/>
          </p:nvSpPr>
          <p:spPr>
            <a:xfrm>
              <a:off x="-695325" y="-100015"/>
              <a:ext cx="1409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 smtClean="0">
                  <a:latin typeface="Comic Sans MS"/>
                  <a:cs typeface="Comic Sans MS"/>
                </a:rPr>
                <a:t>Gap 5 mm total</a:t>
              </a:r>
            </a:p>
            <a:p>
              <a:r>
                <a:rPr lang="en-US" sz="1200" u="sng" dirty="0" smtClean="0">
                  <a:latin typeface="Comic Sans MS"/>
                  <a:cs typeface="Comic Sans MS"/>
                </a:rPr>
                <a:t>0.3 T for 30 </a:t>
              </a:r>
              <a:r>
                <a:rPr lang="en-US" sz="1200" u="sng" dirty="0" err="1" smtClean="0">
                  <a:latin typeface="Comic Sans MS"/>
                  <a:cs typeface="Comic Sans MS"/>
                </a:rPr>
                <a:t>GeV</a:t>
              </a:r>
              <a:r>
                <a:rPr lang="en-US" sz="1200" u="sng" dirty="0" smtClean="0">
                  <a:latin typeface="Comic Sans MS"/>
                  <a:cs typeface="Comic Sans MS"/>
                </a:rPr>
                <a:t> </a:t>
              </a:r>
              <a:endParaRPr lang="en-US" sz="1200" u="sng" dirty="0">
                <a:latin typeface="Comic Sans MS"/>
                <a:cs typeface="Comic Sans MS"/>
              </a:endParaRPr>
            </a:p>
          </p:txBody>
        </p:sp>
        <p:cxnSp>
          <p:nvCxnSpPr>
            <p:cNvPr id="240" name="Straight Arrow Connector 239"/>
            <p:cNvCxnSpPr/>
            <p:nvPr/>
          </p:nvCxnSpPr>
          <p:spPr>
            <a:xfrm rot="16200000" flipH="1">
              <a:off x="-482600" y="652752"/>
              <a:ext cx="1143000" cy="6159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6"/>
          <p:cNvGrpSpPr>
            <a:grpSpLocks noChangeAspect="1"/>
          </p:cNvGrpSpPr>
          <p:nvPr/>
        </p:nvGrpSpPr>
        <p:grpSpPr bwMode="auto">
          <a:xfrm>
            <a:off x="3545006" y="3794761"/>
            <a:ext cx="1306394" cy="1837373"/>
            <a:chOff x="3621" y="456"/>
            <a:chExt cx="1961" cy="2756"/>
          </a:xfrm>
        </p:grpSpPr>
        <p:grpSp>
          <p:nvGrpSpPr>
            <p:cNvPr id="239" name="Group 7"/>
            <p:cNvGrpSpPr>
              <a:grpSpLocks noChangeAspect="1"/>
            </p:cNvGrpSpPr>
            <p:nvPr/>
          </p:nvGrpSpPr>
          <p:grpSpPr bwMode="auto">
            <a:xfrm>
              <a:off x="4955" y="457"/>
              <a:ext cx="518" cy="988"/>
              <a:chOff x="768" y="236"/>
              <a:chExt cx="518" cy="988"/>
            </a:xfrm>
          </p:grpSpPr>
          <p:grpSp>
            <p:nvGrpSpPr>
              <p:cNvPr id="329" name="Group 8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343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48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9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0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44" name="Group 13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45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6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7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30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331" name="Freeform 21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332" name="Freeform 22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grpSp>
            <p:nvGrpSpPr>
              <p:cNvPr id="333" name="Group 23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40" name="Freeform 2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1" name="Freeform 2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2" name="Freeform 2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34" name="Group 27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37" name="Freeform 28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38" name="Freeform 29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39" name="Freeform 30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35" name="Line 31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336" name="Line 32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41" name="Group 33"/>
            <p:cNvGrpSpPr>
              <a:grpSpLocks noChangeAspect="1"/>
            </p:cNvGrpSpPr>
            <p:nvPr/>
          </p:nvGrpSpPr>
          <p:grpSpPr bwMode="auto">
            <a:xfrm>
              <a:off x="4951" y="1044"/>
              <a:ext cx="518" cy="988"/>
              <a:chOff x="768" y="236"/>
              <a:chExt cx="518" cy="988"/>
            </a:xfrm>
          </p:grpSpPr>
          <p:grpSp>
            <p:nvGrpSpPr>
              <p:cNvPr id="307" name="Group 34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321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26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7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8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22" name="Group 39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23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4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5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08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309" name="Freeform 47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310" name="Freeform 48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grpSp>
            <p:nvGrpSpPr>
              <p:cNvPr id="311" name="Group 49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18" name="Freeform 5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9" name="Freeform 5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20" name="Freeform 5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12" name="Group 53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15" name="Freeform 5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6" name="Freeform 5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7" name="Freeform 5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13" name="Line 57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314" name="Line 58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42" name="Group 59"/>
            <p:cNvGrpSpPr>
              <a:grpSpLocks noChangeAspect="1"/>
            </p:cNvGrpSpPr>
            <p:nvPr/>
          </p:nvGrpSpPr>
          <p:grpSpPr bwMode="auto">
            <a:xfrm>
              <a:off x="4948" y="1634"/>
              <a:ext cx="518" cy="988"/>
              <a:chOff x="768" y="236"/>
              <a:chExt cx="518" cy="988"/>
            </a:xfrm>
          </p:grpSpPr>
          <p:grpSp>
            <p:nvGrpSpPr>
              <p:cNvPr id="285" name="Group 60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299" name="Group 298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04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5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6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00" name="Group 65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01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2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3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86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287" name="Freeform 73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288" name="Freeform 74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grpSp>
            <p:nvGrpSpPr>
              <p:cNvPr id="289" name="Group 75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296" name="Freeform 7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97" name="Freeform 7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98" name="Freeform 7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290" name="Group 79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293" name="Freeform 8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94" name="Freeform 8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95" name="Freeform 8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91" name="Line 83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292" name="Line 84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43" name="Group 85"/>
            <p:cNvGrpSpPr>
              <a:grpSpLocks noChangeAspect="1"/>
            </p:cNvGrpSpPr>
            <p:nvPr/>
          </p:nvGrpSpPr>
          <p:grpSpPr bwMode="auto">
            <a:xfrm>
              <a:off x="4942" y="2222"/>
              <a:ext cx="640" cy="988"/>
              <a:chOff x="768" y="236"/>
              <a:chExt cx="640" cy="988"/>
            </a:xfrm>
          </p:grpSpPr>
          <p:grpSp>
            <p:nvGrpSpPr>
              <p:cNvPr id="262" name="Group 86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277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28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4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78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279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0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1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11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63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264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842" y="940"/>
                <a:ext cx="566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600" dirty="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265" name="Freeform 99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266" name="Freeform 100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100">
                  <a:latin typeface="Comic Sans MS"/>
                  <a:cs typeface="Comic Sans MS"/>
                </a:endParaRPr>
              </a:p>
            </p:txBody>
          </p:sp>
          <p:grpSp>
            <p:nvGrpSpPr>
              <p:cNvPr id="267" name="Group 101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274" name="Freeform 102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5" name="Freeform 103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6" name="Freeform 104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268" name="Group 105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271" name="Freeform 10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2" name="Freeform 10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3" name="Freeform 10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1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69" name="Line 109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  <p:sp>
            <p:nvSpPr>
              <p:cNvPr id="270" name="Line 110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1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44" name="Freeform 111"/>
            <p:cNvSpPr>
              <a:spLocks noChangeAspect="1"/>
            </p:cNvSpPr>
            <p:nvPr/>
          </p:nvSpPr>
          <p:spPr bwMode="auto">
            <a:xfrm>
              <a:off x="3837" y="476"/>
              <a:ext cx="1128" cy="2720"/>
            </a:xfrm>
            <a:custGeom>
              <a:avLst/>
              <a:gdLst>
                <a:gd name="T0" fmla="*/ 1128 w 1128"/>
                <a:gd name="T1" fmla="*/ 0 h 2720"/>
                <a:gd name="T2" fmla="*/ 0 w 1128"/>
                <a:gd name="T3" fmla="*/ 380 h 2720"/>
                <a:gd name="T4" fmla="*/ 0 w 1128"/>
                <a:gd name="T5" fmla="*/ 2328 h 2720"/>
                <a:gd name="T6" fmla="*/ 1108 w 1128"/>
                <a:gd name="T7" fmla="*/ 2720 h 2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2720"/>
                <a:gd name="T14" fmla="*/ 1128 w 1128"/>
                <a:gd name="T15" fmla="*/ 2720 h 2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2720">
                  <a:moveTo>
                    <a:pt x="1128" y="0"/>
                  </a:moveTo>
                  <a:lnTo>
                    <a:pt x="0" y="380"/>
                  </a:lnTo>
                  <a:lnTo>
                    <a:pt x="0" y="2328"/>
                  </a:lnTo>
                  <a:lnTo>
                    <a:pt x="1108" y="272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45" name="Line 112"/>
            <p:cNvSpPr>
              <a:spLocks noChangeShapeType="1"/>
            </p:cNvSpPr>
            <p:nvPr/>
          </p:nvSpPr>
          <p:spPr bwMode="auto">
            <a:xfrm flipV="1">
              <a:off x="4729" y="271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46" name="Text Box 113"/>
            <p:cNvSpPr txBox="1">
              <a:spLocks noChangeAspect="1" noChangeArrowheads="1"/>
            </p:cNvSpPr>
            <p:nvPr/>
          </p:nvSpPr>
          <p:spPr bwMode="auto">
            <a:xfrm>
              <a:off x="4060" y="784"/>
              <a:ext cx="681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20 GeV </a:t>
              </a:r>
            </a:p>
            <a:p>
              <a:pPr eaLnBrk="0" hangingPunct="0"/>
              <a:r>
                <a:rPr lang="en-US" sz="6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7" name="Line 114"/>
            <p:cNvSpPr>
              <a:spLocks noChangeShapeType="1"/>
            </p:cNvSpPr>
            <p:nvPr/>
          </p:nvSpPr>
          <p:spPr bwMode="auto">
            <a:xfrm flipV="1">
              <a:off x="4717" y="212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48" name="Line 115"/>
            <p:cNvSpPr>
              <a:spLocks noChangeShapeType="1"/>
            </p:cNvSpPr>
            <p:nvPr/>
          </p:nvSpPr>
          <p:spPr bwMode="auto">
            <a:xfrm flipV="1">
              <a:off x="4705" y="153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49" name="Line 116"/>
            <p:cNvSpPr>
              <a:spLocks noChangeShapeType="1"/>
            </p:cNvSpPr>
            <p:nvPr/>
          </p:nvSpPr>
          <p:spPr bwMode="auto">
            <a:xfrm flipV="1">
              <a:off x="4717" y="94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50" name="Text Box 117"/>
            <p:cNvSpPr txBox="1">
              <a:spLocks noChangeAspect="1" noChangeArrowheads="1"/>
            </p:cNvSpPr>
            <p:nvPr/>
          </p:nvSpPr>
          <p:spPr bwMode="auto">
            <a:xfrm>
              <a:off x="4106" y="1392"/>
              <a:ext cx="681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16 GeV </a:t>
              </a:r>
            </a:p>
            <a:p>
              <a:pPr eaLnBrk="0" hangingPunct="0"/>
              <a:r>
                <a:rPr lang="en-US" sz="6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51" name="Text Box 118"/>
            <p:cNvSpPr txBox="1">
              <a:spLocks noChangeAspect="1" noChangeArrowheads="1"/>
            </p:cNvSpPr>
            <p:nvPr/>
          </p:nvSpPr>
          <p:spPr bwMode="auto">
            <a:xfrm>
              <a:off x="4097" y="1956"/>
              <a:ext cx="681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12 </a:t>
              </a:r>
              <a:r>
                <a:rPr lang="en-US" sz="6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6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52" name="Text Box 119"/>
            <p:cNvSpPr txBox="1">
              <a:spLocks noChangeAspect="1" noChangeArrowheads="1"/>
            </p:cNvSpPr>
            <p:nvPr/>
          </p:nvSpPr>
          <p:spPr bwMode="auto">
            <a:xfrm>
              <a:off x="4103" y="2470"/>
              <a:ext cx="681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8 GeV </a:t>
              </a:r>
            </a:p>
            <a:p>
              <a:pPr eaLnBrk="0" hangingPunct="0"/>
              <a:r>
                <a:rPr lang="en-US" sz="6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6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53" name="Text Box 120"/>
            <p:cNvSpPr txBox="1">
              <a:spLocks noChangeAspect="1" noChangeArrowheads="1"/>
            </p:cNvSpPr>
            <p:nvPr/>
          </p:nvSpPr>
          <p:spPr bwMode="auto">
            <a:xfrm rot="16200000">
              <a:off x="3117" y="1503"/>
              <a:ext cx="1812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600" dirty="0">
                  <a:latin typeface="Comic Sans MS"/>
                  <a:cs typeface="Comic Sans MS"/>
                </a:rPr>
                <a:t>Common vacuum chamber</a:t>
              </a:r>
            </a:p>
          </p:txBody>
        </p:sp>
        <p:sp>
          <p:nvSpPr>
            <p:cNvPr id="254" name="AutoShape 121" descr="Wide downward diagonal"/>
            <p:cNvSpPr>
              <a:spLocks noChangeAspect="1" noChangeArrowheads="1"/>
            </p:cNvSpPr>
            <p:nvPr/>
          </p:nvSpPr>
          <p:spPr bwMode="auto">
            <a:xfrm>
              <a:off x="3817" y="281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55" name="AutoShape 122" descr="Wide downward diagonal"/>
            <p:cNvSpPr>
              <a:spLocks noChangeAspect="1" noChangeArrowheads="1"/>
            </p:cNvSpPr>
            <p:nvPr/>
          </p:nvSpPr>
          <p:spPr bwMode="auto">
            <a:xfrm flipV="1">
              <a:off x="3817" y="45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56" name="Freeform 123" descr="Wide upward diagonal"/>
            <p:cNvSpPr>
              <a:spLocks noChangeAspect="1"/>
            </p:cNvSpPr>
            <p:nvPr/>
          </p:nvSpPr>
          <p:spPr bwMode="auto">
            <a:xfrm>
              <a:off x="4713" y="2744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57" name="Freeform 124" descr="Wide upward diagonal"/>
            <p:cNvSpPr>
              <a:spLocks noChangeAspect="1"/>
            </p:cNvSpPr>
            <p:nvPr/>
          </p:nvSpPr>
          <p:spPr bwMode="auto">
            <a:xfrm flipV="1">
              <a:off x="4733" y="488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58" name="Rectangle 125" descr="Wide downward diagonal"/>
            <p:cNvSpPr>
              <a:spLocks noChangeAspect="1" noChangeArrowheads="1"/>
            </p:cNvSpPr>
            <p:nvPr/>
          </p:nvSpPr>
          <p:spPr bwMode="auto">
            <a:xfrm>
              <a:off x="3621" y="456"/>
              <a:ext cx="208" cy="275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59" name="AutoShape 126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805" y="988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60" name="AutoShape 127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93" y="1576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261" name="AutoShape 128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89" y="2164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100">
                <a:latin typeface="Comic Sans MS"/>
                <a:cs typeface="Comic Sans MS"/>
              </a:endParaRPr>
            </a:p>
          </p:txBody>
        </p:sp>
      </p:grpSp>
      <p:pic>
        <p:nvPicPr>
          <p:cNvPr id="352" name="Picture 351" descr="071620090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03" y="739738"/>
            <a:ext cx="2746447" cy="2060534"/>
          </a:xfrm>
          <a:prstGeom prst="rect">
            <a:avLst/>
          </a:prstGeom>
        </p:spPr>
      </p:pic>
      <p:pic>
        <p:nvPicPr>
          <p:cNvPr id="353" name="Picture 352" descr="0716200904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114" y="3028950"/>
            <a:ext cx="2685308" cy="2057400"/>
          </a:xfrm>
          <a:prstGeom prst="rect">
            <a:avLst/>
          </a:prstGeom>
        </p:spPr>
      </p:pic>
      <p:graphicFrame>
        <p:nvGraphicFramePr>
          <p:cNvPr id="354" name="Chart 353"/>
          <p:cNvGraphicFramePr/>
          <p:nvPr/>
        </p:nvGraphicFramePr>
        <p:xfrm>
          <a:off x="5346700" y="5187001"/>
          <a:ext cx="1968500" cy="153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5" name="Chart 354"/>
          <p:cNvGraphicFramePr/>
          <p:nvPr/>
        </p:nvGraphicFramePr>
        <p:xfrm>
          <a:off x="3498851" y="1352549"/>
          <a:ext cx="2432050" cy="1701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6" name="Text Box 55"/>
          <p:cNvSpPr txBox="1">
            <a:spLocks noChangeArrowheads="1"/>
          </p:cNvSpPr>
          <p:nvPr/>
        </p:nvSpPr>
        <p:spPr bwMode="auto">
          <a:xfrm>
            <a:off x="7277100" y="5668546"/>
            <a:ext cx="1707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smtClean="0">
                <a:solidFill>
                  <a:srgbClr val="000090"/>
                </a:solidFill>
                <a:latin typeface="Comic Sans MS"/>
                <a:cs typeface="Comic Sans MS"/>
              </a:rPr>
              <a:t>©, G. Mahler, W. Meng, </a:t>
            </a:r>
          </a:p>
          <a:p>
            <a:pPr algn="ctr"/>
            <a:r>
              <a:rPr lang="en-US" sz="1100" dirty="0" smtClean="0">
                <a:solidFill>
                  <a:srgbClr val="000090"/>
                </a:solidFill>
                <a:latin typeface="Comic Sans MS"/>
                <a:cs typeface="Comic Sans MS"/>
              </a:rPr>
              <a:t>A. Jain, P. He, Y.Hao   </a:t>
            </a:r>
            <a:endParaRPr lang="en-US" sz="11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357" name="Picture 15" descr="IMG_003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450" y="1622881"/>
            <a:ext cx="2806700" cy="79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" name="Rectangle 175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40" y="2355850"/>
            <a:ext cx="3130550" cy="1993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50" y="0"/>
            <a:ext cx="3790950" cy="2419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4648200"/>
            <a:ext cx="3283599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2311400"/>
            <a:ext cx="3320421" cy="23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" y="330200"/>
            <a:ext cx="3307198" cy="2145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410" y="4356100"/>
            <a:ext cx="3958590" cy="2552700"/>
          </a:xfrm>
          <a:prstGeom prst="rect">
            <a:avLst/>
          </a:prstGeom>
        </p:spPr>
      </p:pic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4034648" y="2493546"/>
            <a:ext cx="1633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© I. Ben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Zvi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3574222" y="0"/>
            <a:ext cx="17161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R&amp;D ERL</a:t>
            </a:r>
            <a:endParaRPr lang="en-US" sz="28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Outlook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63600"/>
            <a:ext cx="8585200" cy="5511800"/>
          </a:xfrm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designs provide for both polarized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e-p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and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unpolarized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collisions with high luminosity ~ 10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32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-10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34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cm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-2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sec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eRHIC choice of ERL for electron acceleration provides higher luminosity compared with ring-ring scenario</a:t>
            </a:r>
          </a:p>
          <a:p>
            <a:pPr lvl="1">
              <a:spcAft>
                <a:spcPts val="1200"/>
              </a:spcAft>
            </a:pPr>
            <a:r>
              <a:rPr lang="en-US" sz="2000" dirty="0" err="1" smtClean="0">
                <a:solidFill>
                  <a:srgbClr val="000090"/>
                </a:solidFill>
              </a:rPr>
              <a:t>eRHIC’s</a:t>
            </a:r>
            <a:r>
              <a:rPr lang="en-US" sz="2000" dirty="0" smtClean="0">
                <a:solidFill>
                  <a:srgbClr val="000090"/>
                </a:solidFill>
              </a:rPr>
              <a:t> ERL has a natural staging strategy with increasing the energy of of the ERL is increasing length of </a:t>
            </a:r>
            <a:r>
              <a:rPr lang="en-US" sz="2000" dirty="0" err="1" smtClean="0">
                <a:solidFill>
                  <a:srgbClr val="000090"/>
                </a:solidFill>
              </a:rPr>
              <a:t>linacs</a:t>
            </a:r>
            <a:r>
              <a:rPr lang="en-US" sz="2000" dirty="0" smtClean="0">
                <a:solidFill>
                  <a:srgbClr val="000090"/>
                </a:solidFill>
              </a:rPr>
              <a:t> and the number of passes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if physics justify the cost – RHIC could be upgraded to 800 </a:t>
            </a:r>
            <a:r>
              <a:rPr lang="en-US" sz="2000" dirty="0" err="1" smtClean="0">
                <a:solidFill>
                  <a:srgbClr val="000090"/>
                </a:solidFill>
              </a:rPr>
              <a:t>GeV</a:t>
            </a:r>
            <a:r>
              <a:rPr lang="en-US" sz="2000" dirty="0" smtClean="0">
                <a:solidFill>
                  <a:srgbClr val="000090"/>
                </a:solidFill>
              </a:rPr>
              <a:t> by replacing magnets in one of its rings with LHC-class</a:t>
            </a:r>
          </a:p>
          <a:p>
            <a:pPr lvl="1">
              <a:spcAft>
                <a:spcPts val="1200"/>
              </a:spcAft>
            </a:pPr>
            <a:r>
              <a:rPr lang="en-US" sz="2000" dirty="0" err="1" smtClean="0">
                <a:solidFill>
                  <a:srgbClr val="000090"/>
                </a:solidFill>
              </a:rPr>
              <a:t>MeRHIC</a:t>
            </a:r>
            <a:r>
              <a:rPr lang="en-US" sz="2000" dirty="0" smtClean="0">
                <a:solidFill>
                  <a:srgbClr val="000090"/>
                </a:solidFill>
              </a:rPr>
              <a:t> technical design and cost estimate are progressing with plan to complete first release in Fall 2009</a:t>
            </a:r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6305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52403"/>
            <a:ext cx="8832850" cy="57702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652462"/>
          </a:xfrm>
        </p:spPr>
        <p:txBody>
          <a:bodyPr/>
          <a:lstStyle/>
          <a:p>
            <a:pPr eaLnBrk="1" hangingPunct="1"/>
            <a:r>
              <a:rPr lang="en-US" sz="3200" dirty="0"/>
              <a:t>eRHIC targeted LDRD-proposals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0975" y="692150"/>
            <a:ext cx="8855075" cy="6165850"/>
          </a:xfrm>
        </p:spPr>
        <p:txBody>
          <a:bodyPr wrap="none">
            <a:normAutofit/>
          </a:bodyPr>
          <a:lstStyle/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Accelerator:</a:t>
            </a:r>
          </a:p>
          <a:p>
            <a:pPr lvl="1" eaLnBrk="1" hangingPunct="1"/>
            <a:r>
              <a:rPr lang="en-US" sz="1800" dirty="0" smtClean="0">
                <a:solidFill>
                  <a:srgbClr val="FF0000"/>
                </a:solidFill>
              </a:rPr>
              <a:t>Proof </a:t>
            </a:r>
            <a:r>
              <a:rPr lang="en-US" sz="1800" dirty="0">
                <a:solidFill>
                  <a:srgbClr val="FF0000"/>
                </a:solidFill>
              </a:rPr>
              <a:t>of principle for a </a:t>
            </a:r>
            <a:r>
              <a:rPr lang="en-US" sz="1800" dirty="0" err="1">
                <a:solidFill>
                  <a:srgbClr val="FF0000"/>
                </a:solidFill>
              </a:rPr>
              <a:t>gatling</a:t>
            </a:r>
            <a:r>
              <a:rPr lang="en-US" sz="1800" dirty="0">
                <a:solidFill>
                  <a:srgbClr val="FF0000"/>
                </a:solidFill>
              </a:rPr>
              <a:t> gun polarized electron source</a:t>
            </a:r>
            <a:r>
              <a:rPr lang="en-US" sz="1800" dirty="0" smtClean="0">
                <a:solidFill>
                  <a:srgbClr val="FF0000"/>
                </a:solidFill>
              </a:rPr>
              <a:t>                 </a:t>
            </a:r>
          </a:p>
          <a:p>
            <a:pPr lvl="1" eaLnBrk="1" hangingPunct="1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PI</a:t>
            </a:r>
            <a:r>
              <a:rPr lang="en-US" sz="1800" dirty="0">
                <a:solidFill>
                  <a:srgbClr val="FF0000"/>
                </a:solidFill>
              </a:rPr>
              <a:t>: Ilan Ben-</a:t>
            </a:r>
            <a:r>
              <a:rPr lang="en-US" sz="1800" dirty="0" err="1">
                <a:solidFill>
                  <a:srgbClr val="FF0000"/>
                </a:solidFill>
              </a:rPr>
              <a:t>Zvi</a:t>
            </a:r>
            <a:endParaRPr lang="en-US" sz="1800" dirty="0">
              <a:solidFill>
                <a:srgbClr val="FF0000"/>
              </a:solidFill>
            </a:endParaRPr>
          </a:p>
          <a:p>
            <a:pPr lvl="1" eaLnBrk="1" hangingPunct="1"/>
            <a:r>
              <a:rPr lang="en-US" sz="1800" dirty="0">
                <a:solidFill>
                  <a:srgbClr val="FF0000"/>
                </a:solidFill>
              </a:rPr>
              <a:t>laser development for polarized electron source </a:t>
            </a:r>
          </a:p>
          <a:p>
            <a:pPr lvl="1" eaLnBrk="1" hangingPunct="1">
              <a:buFontTx/>
              <a:buNone/>
            </a:pPr>
            <a:r>
              <a:rPr lang="en-US" sz="1800" dirty="0">
                <a:solidFill>
                  <a:srgbClr val="FF0000"/>
                </a:solidFill>
              </a:rPr>
              <a:t>	PI: </a:t>
            </a:r>
            <a:r>
              <a:rPr lang="en-US" sz="1800" dirty="0" err="1">
                <a:solidFill>
                  <a:srgbClr val="FF0000"/>
                </a:solidFill>
              </a:rPr>
              <a:t>Treveni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Rao</a:t>
            </a:r>
            <a:endParaRPr lang="en-US" sz="1800" dirty="0">
              <a:solidFill>
                <a:srgbClr val="FF0000"/>
              </a:solidFill>
            </a:endParaRPr>
          </a:p>
          <a:p>
            <a:pPr lvl="1" eaLnBrk="1" hangingPunct="1"/>
            <a:r>
              <a:rPr lang="en-US" sz="1800" dirty="0" err="1">
                <a:solidFill>
                  <a:srgbClr val="FF0000"/>
                </a:solidFill>
              </a:rPr>
              <a:t>undulator</a:t>
            </a:r>
            <a:r>
              <a:rPr lang="en-US" sz="1800" dirty="0">
                <a:solidFill>
                  <a:srgbClr val="FF0000"/>
                </a:solidFill>
              </a:rPr>
              <a:t> development for coherent electron cooling </a:t>
            </a:r>
          </a:p>
          <a:p>
            <a:pPr lvl="1" eaLnBrk="1" hangingPunct="1">
              <a:buFontTx/>
              <a:buNone/>
            </a:pPr>
            <a:r>
              <a:rPr lang="en-US" sz="1800" dirty="0">
                <a:solidFill>
                  <a:srgbClr val="FF0000"/>
                </a:solidFill>
              </a:rPr>
              <a:t>	PI: Vladimir Litvinenko</a:t>
            </a:r>
          </a:p>
          <a:p>
            <a:pPr lvl="1" eaLnBrk="1" hangingPunct="1"/>
            <a:r>
              <a:rPr lang="en-US" sz="1800" dirty="0">
                <a:solidFill>
                  <a:srgbClr val="FF0000"/>
                </a:solidFill>
              </a:rPr>
              <a:t>polarized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 source development </a:t>
            </a:r>
          </a:p>
          <a:p>
            <a:pPr lvl="1" eaLnBrk="1" hangingPunct="1">
              <a:buFontTx/>
              <a:buNone/>
            </a:pPr>
            <a:r>
              <a:rPr lang="en-US" sz="1800" dirty="0">
                <a:solidFill>
                  <a:srgbClr val="FF0000"/>
                </a:solidFill>
              </a:rPr>
              <a:t>	PI: </a:t>
            </a:r>
            <a:r>
              <a:rPr lang="en-US" sz="1800" dirty="0" err="1">
                <a:solidFill>
                  <a:srgbClr val="FF0000"/>
                </a:solidFill>
              </a:rPr>
              <a:t>Anatoli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Zelenski</a:t>
            </a:r>
            <a:endParaRPr lang="en-US" sz="18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/>
              <a:t>Physics / Detector:</a:t>
            </a:r>
          </a:p>
          <a:p>
            <a:pPr lvl="1" eaLnBrk="1" hangingPunct="1"/>
            <a:r>
              <a:rPr lang="en-US" sz="1800" dirty="0" err="1"/>
              <a:t>eA</a:t>
            </a:r>
            <a:r>
              <a:rPr lang="en-US" sz="1800" dirty="0"/>
              <a:t> event generator development </a:t>
            </a:r>
          </a:p>
          <a:p>
            <a:pPr lvl="1" eaLnBrk="1" hangingPunct="1">
              <a:buFontTx/>
              <a:buNone/>
            </a:pPr>
            <a:r>
              <a:rPr lang="en-US" sz="1800" dirty="0"/>
              <a:t>	PI: Thomas </a:t>
            </a:r>
            <a:r>
              <a:rPr lang="en-US" sz="1800" dirty="0" err="1"/>
              <a:t>Ullrich</a:t>
            </a:r>
            <a:endParaRPr lang="en-US" sz="1800" dirty="0"/>
          </a:p>
          <a:p>
            <a:pPr lvl="1" eaLnBrk="1" hangingPunct="1"/>
            <a:r>
              <a:rPr lang="en-US" sz="1800" dirty="0"/>
              <a:t>silicon sensor development for compact EM </a:t>
            </a:r>
            <a:r>
              <a:rPr lang="en-US" sz="1800" dirty="0" err="1"/>
              <a:t>calorimetry</a:t>
            </a:r>
            <a:endParaRPr lang="en-US" sz="1800" dirty="0"/>
          </a:p>
          <a:p>
            <a:pPr lvl="1" eaLnBrk="1" hangingPunct="1">
              <a:buFontTx/>
              <a:buNone/>
            </a:pPr>
            <a:r>
              <a:rPr lang="en-US" sz="1800" dirty="0"/>
              <a:t>	PI: Eduard </a:t>
            </a:r>
            <a:r>
              <a:rPr lang="en-US" sz="1800" dirty="0" err="1"/>
              <a:t>Kistenev</a:t>
            </a:r>
            <a:endParaRPr lang="en-US" sz="1800" dirty="0"/>
          </a:p>
          <a:p>
            <a:pPr lvl="1" eaLnBrk="1" hangingPunct="1"/>
            <a:r>
              <a:rPr lang="en-US" sz="1800" dirty="0"/>
              <a:t>Roman Pot development for </a:t>
            </a:r>
            <a:r>
              <a:rPr lang="en-US" sz="1800" dirty="0" err="1"/>
              <a:t>eA/ep</a:t>
            </a:r>
            <a:r>
              <a:rPr lang="en-US" sz="1800" dirty="0"/>
              <a:t> diffractive experiments </a:t>
            </a:r>
          </a:p>
          <a:p>
            <a:pPr lvl="1" eaLnBrk="1" hangingPunct="1">
              <a:buFontTx/>
              <a:buNone/>
            </a:pPr>
            <a:r>
              <a:rPr lang="en-US" sz="1800" dirty="0"/>
              <a:t>	PI: </a:t>
            </a:r>
            <a:r>
              <a:rPr lang="en-US" sz="1800" dirty="0" err="1"/>
              <a:t>Wlodek</a:t>
            </a:r>
            <a:r>
              <a:rPr lang="en-US" sz="1800" dirty="0"/>
              <a:t> </a:t>
            </a:r>
            <a:r>
              <a:rPr lang="en-US" sz="1800" dirty="0" err="1"/>
              <a:t>Guryn</a:t>
            </a:r>
            <a:endParaRPr lang="en-US" sz="1800" dirty="0"/>
          </a:p>
          <a:p>
            <a:pPr lvl="1" eaLnBrk="1" hangingPunct="1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>
          <a:xfrm>
            <a:off x="1060450" y="6019956"/>
            <a:ext cx="2133600" cy="365125"/>
          </a:xfrm>
        </p:spPr>
        <p:txBody>
          <a:bodyPr/>
          <a:lstStyle/>
          <a:p>
            <a:r>
              <a:rPr lang="en-US" altLang="ja-JP" dirty="0"/>
              <a:t>E.C. </a:t>
            </a:r>
            <a:r>
              <a:rPr lang="en-US" altLang="ja-JP" dirty="0" err="1"/>
              <a:t>Aschenauer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232C-E156-BB4E-80A1-30D08BB650C0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Back up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1902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mac\Desktop\JLab oven lif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152400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mac\Desktop\Filpcart On pallet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526" y="0"/>
            <a:ext cx="118348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mac\Desktop\Cavity in Cage on Rollcart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7287" y="0"/>
            <a:ext cx="1154113" cy="153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nts and Settings\mac\Desktop\5cell in heat shield tuner end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6600" y="16256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mac\Desktop\SR WtC splice and RUSH welded sector 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1663700"/>
            <a:ext cx="1543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Documents and Settings\mac\Desktop\WtCfullyInsulatedSingl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800" y="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5-cell lift prep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1400" y="0"/>
            <a:ext cx="25019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Documents and Settings\mac\Desktop\String in Installation Stand 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3600" y="15240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Documents and Settings\mac\Desktop\String Assembly Complete 03170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5900" y="3965575"/>
            <a:ext cx="27686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IMG_002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25" y="3670300"/>
            <a:ext cx="2238375" cy="2984500"/>
          </a:xfrm>
          <a:prstGeom prst="rect">
            <a:avLst/>
          </a:prstGeom>
        </p:spPr>
      </p:pic>
      <p:pic>
        <p:nvPicPr>
          <p:cNvPr id="18" name="Picture 17" descr="IMG_0028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3706" y="3467100"/>
            <a:ext cx="4370294" cy="3327400"/>
          </a:xfrm>
          <a:prstGeom prst="rect">
            <a:avLst/>
          </a:prstGeom>
        </p:spPr>
      </p:pic>
      <p:pic>
        <p:nvPicPr>
          <p:cNvPr id="19" name="Picture 18" descr="IMG_002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8700" y="2124075"/>
            <a:ext cx="3581400" cy="2686050"/>
          </a:xfrm>
          <a:prstGeom prst="rect">
            <a:avLst/>
          </a:prstGeom>
        </p:spPr>
      </p:pic>
      <p:pic>
        <p:nvPicPr>
          <p:cNvPr id="20" name="Picture 19" descr="C:\Documents and Settings\mac\My Documents\Electron Cooling at RHIC\Cryomodule Assembly\Assembly Photos\5cell Final Assembly\Completed Cryomodule Tuner side 10170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17825" y="4064000"/>
            <a:ext cx="19335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4450"/>
            <a:ext cx="8458200" cy="7921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600" dirty="0" err="1" smtClean="0">
                <a:solidFill>
                  <a:srgbClr val="0000FF"/>
                </a:solidFill>
                <a:latin typeface="Comic Sans MS" charset="0"/>
                <a:ea typeface="宋体" charset="-122"/>
                <a:cs typeface="宋体" charset="-122"/>
              </a:rPr>
              <a:t>e</a:t>
            </a:r>
            <a:r>
              <a:rPr lang="en-US" altLang="zh-CN" sz="3600" dirty="0" smtClean="0">
                <a:solidFill>
                  <a:srgbClr val="0000FF"/>
                </a:solidFill>
                <a:latin typeface="Comic Sans MS" charset="0"/>
                <a:ea typeface="宋体" charset="-122"/>
                <a:cs typeface="宋体" charset="-122"/>
              </a:rPr>
              <a:t>-Beam Disruption</a:t>
            </a:r>
            <a:endParaRPr lang="en-US" altLang="zh-CN" sz="3600" dirty="0">
              <a:solidFill>
                <a:srgbClr val="0000FF"/>
              </a:solidFill>
              <a:latin typeface="Comic Sans MS" charset="0"/>
              <a:ea typeface="宋体" charset="-122"/>
              <a:cs typeface="宋体" charset="-122"/>
            </a:endParaRPr>
          </a:p>
        </p:txBody>
      </p:sp>
      <p:pic>
        <p:nvPicPr>
          <p:cNvPr id="165891" name="Picture 3" descr="i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1758950"/>
            <a:ext cx="3579813" cy="1982788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4738" y="889000"/>
            <a:ext cx="2058987" cy="511175"/>
            <a:chOff x="1809" y="478"/>
            <a:chExt cx="1297" cy="32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91" y="482"/>
              <a:ext cx="1115" cy="318"/>
              <a:chOff x="1991" y="482"/>
              <a:chExt cx="1115" cy="318"/>
            </a:xfrm>
          </p:grpSpPr>
          <p:sp>
            <p:nvSpPr>
              <p:cNvPr id="165894" name="AutoShape 6"/>
              <p:cNvSpPr>
                <a:spLocks noChangeArrowheads="1"/>
              </p:cNvSpPr>
              <p:nvPr/>
            </p:nvSpPr>
            <p:spPr bwMode="auto">
              <a:xfrm rot="16200000">
                <a:off x="2876" y="577"/>
                <a:ext cx="264" cy="73"/>
              </a:xfrm>
              <a:prstGeom prst="can">
                <a:avLst>
                  <a:gd name="adj" fmla="val 25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zh-CN" altLang="en-US" sz="1800">
                  <a:solidFill>
                    <a:schemeClr val="accent2"/>
                  </a:solidFill>
                  <a:latin typeface="Arial" charset="0"/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165895" name="Line 7"/>
              <p:cNvSpPr>
                <a:spLocks noChangeShapeType="1"/>
              </p:cNvSpPr>
              <p:nvPr/>
            </p:nvSpPr>
            <p:spPr bwMode="auto">
              <a:xfrm>
                <a:off x="1991" y="800"/>
                <a:ext cx="7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896" name="Line 8"/>
              <p:cNvSpPr>
                <a:spLocks noChangeShapeType="1"/>
              </p:cNvSpPr>
              <p:nvPr/>
            </p:nvSpPr>
            <p:spPr bwMode="auto">
              <a:xfrm flipH="1">
                <a:off x="2925" y="799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809" y="482"/>
              <a:ext cx="1126" cy="264"/>
              <a:chOff x="1809" y="482"/>
              <a:chExt cx="1126" cy="264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809" y="482"/>
                <a:ext cx="1126" cy="264"/>
                <a:chOff x="1292" y="2160"/>
                <a:chExt cx="1407" cy="490"/>
              </a:xfrm>
            </p:grpSpPr>
            <p:sp>
              <p:nvSpPr>
                <p:cNvPr id="165899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0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1207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1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1298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2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1389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3" name="AutoShape 15"/>
                <p:cNvSpPr>
                  <a:spLocks noChangeArrowheads="1"/>
                </p:cNvSpPr>
                <p:nvPr/>
              </p:nvSpPr>
              <p:spPr bwMode="auto">
                <a:xfrm rot="5400000">
                  <a:off x="1479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4" name="AutoShape 16"/>
                <p:cNvSpPr>
                  <a:spLocks noChangeArrowheads="1"/>
                </p:cNvSpPr>
                <p:nvPr/>
              </p:nvSpPr>
              <p:spPr bwMode="auto">
                <a:xfrm rot="5400000">
                  <a:off x="1570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5" name="AutoShape 17"/>
                <p:cNvSpPr>
                  <a:spLocks noChangeArrowheads="1"/>
                </p:cNvSpPr>
                <p:nvPr/>
              </p:nvSpPr>
              <p:spPr bwMode="auto">
                <a:xfrm rot="5400000">
                  <a:off x="1661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6" name="AutoShape 18"/>
                <p:cNvSpPr>
                  <a:spLocks noChangeArrowheads="1"/>
                </p:cNvSpPr>
                <p:nvPr/>
              </p:nvSpPr>
              <p:spPr bwMode="auto">
                <a:xfrm rot="5400000">
                  <a:off x="1751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7" name="AutoShape 19"/>
                <p:cNvSpPr>
                  <a:spLocks noChangeArrowheads="1"/>
                </p:cNvSpPr>
                <p:nvPr/>
              </p:nvSpPr>
              <p:spPr bwMode="auto">
                <a:xfrm rot="5400000">
                  <a:off x="1842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8" name="AutoShape 20"/>
                <p:cNvSpPr>
                  <a:spLocks noChangeArrowheads="1"/>
                </p:cNvSpPr>
                <p:nvPr/>
              </p:nvSpPr>
              <p:spPr bwMode="auto">
                <a:xfrm rot="5400000">
                  <a:off x="1933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9" name="AutoShape 21"/>
                <p:cNvSpPr>
                  <a:spLocks noChangeArrowheads="1"/>
                </p:cNvSpPr>
                <p:nvPr/>
              </p:nvSpPr>
              <p:spPr bwMode="auto">
                <a:xfrm rot="5400000">
                  <a:off x="2024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0" name="AutoShape 22"/>
                <p:cNvSpPr>
                  <a:spLocks noChangeArrowheads="1"/>
                </p:cNvSpPr>
                <p:nvPr/>
              </p:nvSpPr>
              <p:spPr bwMode="auto">
                <a:xfrm rot="5400000">
                  <a:off x="2114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1" name="AutoShape 23"/>
                <p:cNvSpPr>
                  <a:spLocks noChangeArrowheads="1"/>
                </p:cNvSpPr>
                <p:nvPr/>
              </p:nvSpPr>
              <p:spPr bwMode="auto">
                <a:xfrm rot="5400000">
                  <a:off x="2205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2" name="AutoShape 24"/>
                <p:cNvSpPr>
                  <a:spLocks noChangeArrowheads="1"/>
                </p:cNvSpPr>
                <p:nvPr/>
              </p:nvSpPr>
              <p:spPr bwMode="auto">
                <a:xfrm rot="5400000">
                  <a:off x="2296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3" name="AutoShape 25"/>
                <p:cNvSpPr>
                  <a:spLocks noChangeArrowheads="1"/>
                </p:cNvSpPr>
                <p:nvPr/>
              </p:nvSpPr>
              <p:spPr bwMode="auto">
                <a:xfrm rot="5400000">
                  <a:off x="2386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5914" name="Text Box 26"/>
              <p:cNvSpPr txBox="1">
                <a:spLocks noChangeArrowheads="1"/>
              </p:cNvSpPr>
              <p:nvPr/>
            </p:nvSpPr>
            <p:spPr bwMode="auto">
              <a:xfrm>
                <a:off x="2109" y="482"/>
                <a:ext cx="59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accent2"/>
                    </a:solidFill>
                    <a:latin typeface="Arial" charset="0"/>
                    <a:ea typeface="宋体" charset="-122"/>
                    <a:cs typeface="宋体" charset="-122"/>
                  </a:rPr>
                  <a:t>protons</a:t>
                </a:r>
                <a:endParaRPr lang="en-US" altLang="zh-CN" sz="1800">
                  <a:solidFill>
                    <a:schemeClr val="accent2"/>
                  </a:solidFill>
                  <a:latin typeface="Arial" charset="0"/>
                  <a:ea typeface="宋体" charset="-122"/>
                  <a:cs typeface="宋体" charset="-122"/>
                </a:endParaRPr>
              </a:p>
            </p:txBody>
          </p:sp>
        </p:grpSp>
        <p:sp>
          <p:nvSpPr>
            <p:cNvPr id="165915" name="Text Box 27"/>
            <p:cNvSpPr txBox="1">
              <a:spLocks noChangeArrowheads="1"/>
            </p:cNvSpPr>
            <p:nvPr/>
          </p:nvSpPr>
          <p:spPr bwMode="auto">
            <a:xfrm>
              <a:off x="2925" y="478"/>
              <a:ext cx="1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solidFill>
                    <a:srgbClr val="FF0000"/>
                  </a:solidFill>
                  <a:latin typeface="Arial" charset="0"/>
                  <a:ea typeface="宋体" charset="-122"/>
                  <a:cs typeface="宋体" charset="-122"/>
                </a:rPr>
                <a:t>e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083300" y="744538"/>
            <a:ext cx="1728788" cy="647700"/>
            <a:chOff x="2200" y="527"/>
            <a:chExt cx="1089" cy="408"/>
          </a:xfrm>
        </p:grpSpPr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2374" y="573"/>
              <a:ext cx="915" cy="264"/>
              <a:chOff x="1292" y="2160"/>
              <a:chExt cx="1407" cy="490"/>
            </a:xfrm>
          </p:grpSpPr>
          <p:sp>
            <p:nvSpPr>
              <p:cNvPr id="165918" name="AutoShape 30"/>
              <p:cNvSpPr>
                <a:spLocks noChangeArrowheads="1"/>
              </p:cNvSpPr>
              <p:nvPr/>
            </p:nvSpPr>
            <p:spPr bwMode="auto">
              <a:xfrm rot="5400000">
                <a:off x="1116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19" name="AutoShape 31"/>
              <p:cNvSpPr>
                <a:spLocks noChangeArrowheads="1"/>
              </p:cNvSpPr>
              <p:nvPr/>
            </p:nvSpPr>
            <p:spPr bwMode="auto">
              <a:xfrm rot="5400000">
                <a:off x="1207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0" name="AutoShape 32"/>
              <p:cNvSpPr>
                <a:spLocks noChangeArrowheads="1"/>
              </p:cNvSpPr>
              <p:nvPr/>
            </p:nvSpPr>
            <p:spPr bwMode="auto">
              <a:xfrm rot="5400000">
                <a:off x="1298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1" name="AutoShape 33"/>
              <p:cNvSpPr>
                <a:spLocks noChangeArrowheads="1"/>
              </p:cNvSpPr>
              <p:nvPr/>
            </p:nvSpPr>
            <p:spPr bwMode="auto">
              <a:xfrm rot="5400000">
                <a:off x="1389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2" name="AutoShape 34"/>
              <p:cNvSpPr>
                <a:spLocks noChangeArrowheads="1"/>
              </p:cNvSpPr>
              <p:nvPr/>
            </p:nvSpPr>
            <p:spPr bwMode="auto">
              <a:xfrm rot="5400000">
                <a:off x="1479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3" name="AutoShape 35"/>
              <p:cNvSpPr>
                <a:spLocks noChangeArrowheads="1"/>
              </p:cNvSpPr>
              <p:nvPr/>
            </p:nvSpPr>
            <p:spPr bwMode="auto">
              <a:xfrm rot="5400000">
                <a:off x="1570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4" name="AutoShape 36"/>
              <p:cNvSpPr>
                <a:spLocks noChangeArrowheads="1"/>
              </p:cNvSpPr>
              <p:nvPr/>
            </p:nvSpPr>
            <p:spPr bwMode="auto">
              <a:xfrm rot="5400000">
                <a:off x="1661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5" name="AutoShape 37"/>
              <p:cNvSpPr>
                <a:spLocks noChangeArrowheads="1"/>
              </p:cNvSpPr>
              <p:nvPr/>
            </p:nvSpPr>
            <p:spPr bwMode="auto">
              <a:xfrm rot="5400000">
                <a:off x="1751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6" name="AutoShape 38"/>
              <p:cNvSpPr>
                <a:spLocks noChangeArrowheads="1"/>
              </p:cNvSpPr>
              <p:nvPr/>
            </p:nvSpPr>
            <p:spPr bwMode="auto">
              <a:xfrm rot="5400000">
                <a:off x="1842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7" name="AutoShape 39"/>
              <p:cNvSpPr>
                <a:spLocks noChangeArrowheads="1"/>
              </p:cNvSpPr>
              <p:nvPr/>
            </p:nvSpPr>
            <p:spPr bwMode="auto">
              <a:xfrm rot="5400000">
                <a:off x="1933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8" name="AutoShape 40"/>
              <p:cNvSpPr>
                <a:spLocks noChangeArrowheads="1"/>
              </p:cNvSpPr>
              <p:nvPr/>
            </p:nvSpPr>
            <p:spPr bwMode="auto">
              <a:xfrm rot="5400000">
                <a:off x="2024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9" name="AutoShape 41"/>
              <p:cNvSpPr>
                <a:spLocks noChangeArrowheads="1"/>
              </p:cNvSpPr>
              <p:nvPr/>
            </p:nvSpPr>
            <p:spPr bwMode="auto">
              <a:xfrm rot="5400000">
                <a:off x="2114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30" name="AutoShape 42"/>
              <p:cNvSpPr>
                <a:spLocks noChangeArrowheads="1"/>
              </p:cNvSpPr>
              <p:nvPr/>
            </p:nvSpPr>
            <p:spPr bwMode="auto">
              <a:xfrm rot="5400000">
                <a:off x="2205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31" name="AutoShape 43"/>
              <p:cNvSpPr>
                <a:spLocks noChangeArrowheads="1"/>
              </p:cNvSpPr>
              <p:nvPr/>
            </p:nvSpPr>
            <p:spPr bwMode="auto">
              <a:xfrm rot="5400000">
                <a:off x="2296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32" name="AutoShape 44"/>
              <p:cNvSpPr>
                <a:spLocks noChangeArrowheads="1"/>
              </p:cNvSpPr>
              <p:nvPr/>
            </p:nvSpPr>
            <p:spPr bwMode="auto">
              <a:xfrm rot="5400000">
                <a:off x="2386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5933" name="AutoShape 45"/>
            <p:cNvSpPr>
              <a:spLocks noChangeArrowheads="1"/>
            </p:cNvSpPr>
            <p:nvPr/>
          </p:nvSpPr>
          <p:spPr bwMode="auto">
            <a:xfrm rot="16200000">
              <a:off x="2109" y="663"/>
              <a:ext cx="363" cy="91"/>
            </a:xfrm>
            <a:prstGeom prst="can">
              <a:avLst>
                <a:gd name="adj" fmla="val 25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zh-CN" altLang="en-US" sz="1800">
                <a:solidFill>
                  <a:schemeClr val="accent2"/>
                </a:solidFill>
                <a:latin typeface="Arial" charset="0"/>
                <a:ea typeface="宋体" charset="-122"/>
                <a:cs typeface="宋体" charset="-122"/>
              </a:endParaRPr>
            </a:p>
          </p:txBody>
        </p:sp>
        <p:sp>
          <p:nvSpPr>
            <p:cNvPr id="165934" name="Line 46"/>
            <p:cNvSpPr>
              <a:spLocks noChangeShapeType="1"/>
            </p:cNvSpPr>
            <p:nvPr/>
          </p:nvSpPr>
          <p:spPr bwMode="auto">
            <a:xfrm>
              <a:off x="2563" y="891"/>
              <a:ext cx="64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935" name="Line 47"/>
            <p:cNvSpPr>
              <a:spLocks noChangeShapeType="1"/>
            </p:cNvSpPr>
            <p:nvPr/>
          </p:nvSpPr>
          <p:spPr bwMode="auto">
            <a:xfrm flipH="1">
              <a:off x="2200" y="934"/>
              <a:ext cx="1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5936" name="Picture 48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925" y="1695450"/>
            <a:ext cx="3525838" cy="2071688"/>
          </a:xfrm>
          <a:prstGeom prst="rect">
            <a:avLst/>
          </a:prstGeom>
          <a:noFill/>
        </p:spPr>
      </p:pic>
      <p:sp>
        <p:nvSpPr>
          <p:cNvPr id="165937" name="Line 49"/>
          <p:cNvSpPr>
            <a:spLocks noChangeShapeType="1"/>
          </p:cNvSpPr>
          <p:nvPr/>
        </p:nvSpPr>
        <p:spPr bwMode="auto">
          <a:xfrm>
            <a:off x="3894138" y="2651125"/>
            <a:ext cx="957262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8" name="Line 50"/>
          <p:cNvSpPr>
            <a:spLocks noChangeShapeType="1"/>
          </p:cNvSpPr>
          <p:nvPr/>
        </p:nvSpPr>
        <p:spPr bwMode="auto">
          <a:xfrm>
            <a:off x="3938588" y="3294063"/>
            <a:ext cx="746125" cy="87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9" name="Text Box 51"/>
          <p:cNvSpPr txBox="1">
            <a:spLocks noChangeArrowheads="1"/>
          </p:cNvSpPr>
          <p:nvPr/>
        </p:nvSpPr>
        <p:spPr bwMode="auto">
          <a:xfrm>
            <a:off x="3829050" y="2103438"/>
            <a:ext cx="11445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Interaction</a:t>
            </a:r>
          </a:p>
        </p:txBody>
      </p:sp>
      <p:sp>
        <p:nvSpPr>
          <p:cNvPr id="165940" name="Text Box 52"/>
          <p:cNvSpPr txBox="1">
            <a:spLocks noChangeArrowheads="1"/>
          </p:cNvSpPr>
          <p:nvPr/>
        </p:nvSpPr>
        <p:spPr bwMode="auto">
          <a:xfrm>
            <a:off x="3962400" y="3602038"/>
            <a:ext cx="1038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Optimized</a:t>
            </a:r>
          </a:p>
        </p:txBody>
      </p:sp>
      <p:pic>
        <p:nvPicPr>
          <p:cNvPr id="165941" name="Picture 53" descr="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8" y="3908425"/>
            <a:ext cx="4051300" cy="2509838"/>
          </a:xfrm>
          <a:prstGeom prst="rect">
            <a:avLst/>
          </a:prstGeom>
          <a:noFill/>
        </p:spPr>
      </p:pic>
      <p:pic>
        <p:nvPicPr>
          <p:cNvPr id="165942" name="Picture 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7938" y="3856038"/>
            <a:ext cx="326866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943" name="Text Box 55"/>
          <p:cNvSpPr txBox="1">
            <a:spLocks noChangeArrowheads="1"/>
          </p:cNvSpPr>
          <p:nvPr/>
        </p:nvSpPr>
        <p:spPr bwMode="auto">
          <a:xfrm>
            <a:off x="1796058" y="4202112"/>
            <a:ext cx="1034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©Y. </a:t>
            </a:r>
            <a:r>
              <a:rPr lang="en-US" sz="2000" dirty="0" err="1" smtClean="0">
                <a:solidFill>
                  <a:srgbClr val="0000FF"/>
                </a:solidFill>
              </a:rPr>
              <a:t>Hao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69850"/>
            <a:ext cx="9334500" cy="699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974" y="4419600"/>
            <a:ext cx="3252675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753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1398" y="5219700"/>
            <a:ext cx="8120004" cy="1473200"/>
          </a:xfrm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40 cm </a:t>
            </a:r>
            <a:r>
              <a:rPr lang="en-US" sz="14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sz="1400" b="1" dirty="0" smtClean="0">
                <a:solidFill>
                  <a:srgbClr val="000090"/>
                </a:solidFill>
              </a:rPr>
              <a:t>*</a:t>
            </a: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and 40 </a:t>
            </a:r>
            <a:r>
              <a:rPr lang="en-US" sz="1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element free space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000090"/>
                </a:solidFill>
              </a:rPr>
              <a:t>Integrated 5.8 </a:t>
            </a:r>
            <a:r>
              <a:rPr lang="en-US" sz="1400" b="1" dirty="0" err="1" smtClean="0">
                <a:solidFill>
                  <a:srgbClr val="000090"/>
                </a:solidFill>
              </a:rPr>
              <a:t>m</a:t>
            </a:r>
            <a:r>
              <a:rPr lang="en-US" sz="1400" b="1" dirty="0" smtClean="0">
                <a:solidFill>
                  <a:srgbClr val="000090"/>
                </a:solidFill>
              </a:rPr>
              <a:t> long 4 T solenoid</a:t>
            </a:r>
            <a:endParaRPr lang="en-US" sz="1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000090"/>
                </a:solidFill>
              </a:rPr>
              <a:t>First indication that it is good layout for diffraction physics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000090"/>
                </a:solidFill>
              </a:rPr>
              <a:t>There is enough flexibility in the layout to accommodate main detector needs</a:t>
            </a:r>
          </a:p>
          <a:p>
            <a:pPr>
              <a:spcAft>
                <a:spcPts val="600"/>
              </a:spcAft>
            </a:pPr>
            <a:endParaRPr lang="en-US" sz="1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1000" y="0"/>
            <a:ext cx="8229600" cy="787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IR without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DXes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: 5-fold flexibility</a:t>
            </a:r>
            <a:r>
              <a:rPr lang="en-US" sz="2400" noProof="0" dirty="0" smtClean="0">
                <a:solidFill>
                  <a:srgbClr val="000090"/>
                </a:solidFill>
                <a:latin typeface="Comic Sans MS"/>
                <a:ea typeface="+mj-ea"/>
                <a:cs typeface="Comic Sans MS"/>
              </a:rPr>
              <a:t> for hadron energy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J. Beebe-Wang, E.-C.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Aschenauer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914401"/>
            <a:ext cx="5791200" cy="4343400"/>
            <a:chOff x="1619250" y="825501"/>
            <a:chExt cx="5791200" cy="4343400"/>
          </a:xfrm>
        </p:grpSpPr>
        <p:pic>
          <p:nvPicPr>
            <p:cNvPr id="4" name="Picture 3" descr="MeRHIC_IR_L86R100_DS7p2_50d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619250" y="825501"/>
              <a:ext cx="5791200" cy="43434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9442257">
              <a:off x="2734007" y="4076699"/>
              <a:ext cx="1269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 W</a:t>
              </a:r>
            </a:p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Soft X-rays</a:t>
              </a:r>
              <a:endParaRPr lang="en-US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975268">
              <a:off x="4117865" y="3940807"/>
              <a:ext cx="1467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Hard X-rays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677016">
              <a:off x="2466864" y="2573174"/>
              <a:ext cx="1467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Hard X-rays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1606550"/>
            <a:ext cx="2901950" cy="32067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608233" y="1989666"/>
            <a:ext cx="2027767" cy="550333"/>
          </a:xfrm>
          <a:prstGeom prst="ellips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Spreader / Combiners</a:t>
            </a: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AE1DA8-2D8A-0B45-A854-12C54AE2C90B}" type="slidenum">
              <a:rPr lang="en-US"/>
              <a:pPr/>
              <a:t>61</a:t>
            </a:fld>
            <a:endParaRPr lang="en-US"/>
          </a:p>
        </p:txBody>
      </p:sp>
      <p:pic>
        <p:nvPicPr>
          <p:cNvPr id="4100" name="Picture 8" descr="MERS1A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0825"/>
            <a:ext cx="530225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5943600" y="1066800"/>
            <a:ext cx="2819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The left and right spreader / combiner sections are similar, differing only in that the section with the 100 </a:t>
            </a:r>
            <a:r>
              <a:rPr lang="en-US" sz="1600" dirty="0" err="1"/>
              <a:t>MeV</a:t>
            </a:r>
            <a:r>
              <a:rPr lang="en-US" sz="1600" dirty="0"/>
              <a:t> arc requires a split magnet to accommodate the lowest energy beam.</a:t>
            </a:r>
          </a:p>
          <a:p>
            <a:endParaRPr lang="en-US" sz="1600" dirty="0"/>
          </a:p>
          <a:p>
            <a:r>
              <a:rPr lang="en-US" sz="1600" dirty="0"/>
              <a:t>The dipole arrangement uses one common magnet path – either single or split, and three individual dipoles separate the beams of different energies.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The </a:t>
            </a:r>
            <a:r>
              <a:rPr lang="en-US" sz="1600" dirty="0" err="1"/>
              <a:t>quadrupoles</a:t>
            </a:r>
            <a:r>
              <a:rPr lang="en-US" sz="1600" dirty="0"/>
              <a:t> in this section are connected in groups to reduce cost.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7F84425-9523-B74C-BB63-CA77BEE65110}" type="slidenum">
              <a:rPr lang="en-US"/>
              <a:pPr/>
              <a:t>62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226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SUB-ATMOSPHERIC SYSTEM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799013" y="6169025"/>
            <a:ext cx="21812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7292975" y="6400800"/>
            <a:ext cx="1016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</a:rPr>
              <a:t>4</a:t>
            </a:r>
            <a:endParaRPr lang="en-US"/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5421313" y="1066800"/>
            <a:ext cx="22431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2620963" y="5049838"/>
            <a:ext cx="139858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29200" y="1143000"/>
            <a:ext cx="1509713" cy="2963863"/>
            <a:chOff x="3846" y="1260"/>
            <a:chExt cx="951" cy="1867"/>
          </a:xfrm>
        </p:grpSpPr>
        <p:sp>
          <p:nvSpPr>
            <p:cNvPr id="5186" name="Freeform 8"/>
            <p:cNvSpPr>
              <a:spLocks/>
            </p:cNvSpPr>
            <p:nvPr/>
          </p:nvSpPr>
          <p:spPr bwMode="auto">
            <a:xfrm>
              <a:off x="3964" y="1418"/>
              <a:ext cx="78" cy="118"/>
            </a:xfrm>
            <a:custGeom>
              <a:avLst/>
              <a:gdLst>
                <a:gd name="T0" fmla="*/ 78 w 78"/>
                <a:gd name="T1" fmla="*/ 118 h 118"/>
                <a:gd name="T2" fmla="*/ 0 w 78"/>
                <a:gd name="T3" fmla="*/ 89 h 118"/>
                <a:gd name="T4" fmla="*/ 0 w 78"/>
                <a:gd name="T5" fmla="*/ 30 h 118"/>
                <a:gd name="T6" fmla="*/ 78 w 78"/>
                <a:gd name="T7" fmla="*/ 0 h 118"/>
                <a:gd name="T8" fmla="*/ 78 w 78"/>
                <a:gd name="T9" fmla="*/ 118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18"/>
                <a:gd name="T17" fmla="*/ 78 w 78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18">
                  <a:moveTo>
                    <a:pt x="78" y="118"/>
                  </a:moveTo>
                  <a:lnTo>
                    <a:pt x="0" y="89"/>
                  </a:lnTo>
                  <a:lnTo>
                    <a:pt x="0" y="30"/>
                  </a:lnTo>
                  <a:lnTo>
                    <a:pt x="78" y="0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7" name="Rectangle 9"/>
            <p:cNvSpPr>
              <a:spLocks noChangeArrowheads="1"/>
            </p:cNvSpPr>
            <p:nvPr/>
          </p:nvSpPr>
          <p:spPr bwMode="auto">
            <a:xfrm>
              <a:off x="3846" y="1598"/>
              <a:ext cx="551" cy="943"/>
            </a:xfrm>
            <a:prstGeom prst="rect">
              <a:avLst/>
            </a:prstGeom>
            <a:solidFill>
              <a:srgbClr val="00CC99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8" name="Rectangle 10"/>
            <p:cNvSpPr>
              <a:spLocks noChangeArrowheads="1"/>
            </p:cNvSpPr>
            <p:nvPr/>
          </p:nvSpPr>
          <p:spPr bwMode="auto">
            <a:xfrm>
              <a:off x="4513" y="2892"/>
              <a:ext cx="276" cy="80"/>
            </a:xfrm>
            <a:prstGeom prst="rect">
              <a:avLst/>
            </a:prstGeom>
            <a:solidFill>
              <a:srgbClr val="FF99CC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9" name="Freeform 11"/>
            <p:cNvSpPr>
              <a:spLocks/>
            </p:cNvSpPr>
            <p:nvPr/>
          </p:nvSpPr>
          <p:spPr bwMode="auto">
            <a:xfrm>
              <a:off x="4513" y="3009"/>
              <a:ext cx="274" cy="118"/>
            </a:xfrm>
            <a:custGeom>
              <a:avLst/>
              <a:gdLst>
                <a:gd name="T0" fmla="*/ 19 w 274"/>
                <a:gd name="T1" fmla="*/ 0 h 118"/>
                <a:gd name="T2" fmla="*/ 11 w 274"/>
                <a:gd name="T3" fmla="*/ 2 h 118"/>
                <a:gd name="T4" fmla="*/ 5 w 274"/>
                <a:gd name="T5" fmla="*/ 5 h 118"/>
                <a:gd name="T6" fmla="*/ 1 w 274"/>
                <a:gd name="T7" fmla="*/ 12 h 118"/>
                <a:gd name="T8" fmla="*/ 0 w 274"/>
                <a:gd name="T9" fmla="*/ 20 h 118"/>
                <a:gd name="T10" fmla="*/ 0 w 274"/>
                <a:gd name="T11" fmla="*/ 98 h 118"/>
                <a:gd name="T12" fmla="*/ 1 w 274"/>
                <a:gd name="T13" fmla="*/ 106 h 118"/>
                <a:gd name="T14" fmla="*/ 5 w 274"/>
                <a:gd name="T15" fmla="*/ 113 h 118"/>
                <a:gd name="T16" fmla="*/ 11 w 274"/>
                <a:gd name="T17" fmla="*/ 116 h 118"/>
                <a:gd name="T18" fmla="*/ 19 w 274"/>
                <a:gd name="T19" fmla="*/ 118 h 118"/>
                <a:gd name="T20" fmla="*/ 255 w 274"/>
                <a:gd name="T21" fmla="*/ 118 h 118"/>
                <a:gd name="T22" fmla="*/ 263 w 274"/>
                <a:gd name="T23" fmla="*/ 116 h 118"/>
                <a:gd name="T24" fmla="*/ 269 w 274"/>
                <a:gd name="T25" fmla="*/ 113 h 118"/>
                <a:gd name="T26" fmla="*/ 273 w 274"/>
                <a:gd name="T27" fmla="*/ 106 h 118"/>
                <a:gd name="T28" fmla="*/ 274 w 274"/>
                <a:gd name="T29" fmla="*/ 98 h 118"/>
                <a:gd name="T30" fmla="*/ 274 w 274"/>
                <a:gd name="T31" fmla="*/ 20 h 118"/>
                <a:gd name="T32" fmla="*/ 273 w 274"/>
                <a:gd name="T33" fmla="*/ 12 h 118"/>
                <a:gd name="T34" fmla="*/ 269 w 274"/>
                <a:gd name="T35" fmla="*/ 5 h 118"/>
                <a:gd name="T36" fmla="*/ 263 w 274"/>
                <a:gd name="T37" fmla="*/ 2 h 118"/>
                <a:gd name="T38" fmla="*/ 255 w 274"/>
                <a:gd name="T39" fmla="*/ 0 h 118"/>
                <a:gd name="T40" fmla="*/ 19 w 274"/>
                <a:gd name="T41" fmla="*/ 0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4"/>
                <a:gd name="T64" fmla="*/ 0 h 118"/>
                <a:gd name="T65" fmla="*/ 274 w 274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4" h="118">
                  <a:moveTo>
                    <a:pt x="19" y="0"/>
                  </a:moveTo>
                  <a:lnTo>
                    <a:pt x="11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0" y="98"/>
                  </a:lnTo>
                  <a:lnTo>
                    <a:pt x="1" y="106"/>
                  </a:lnTo>
                  <a:lnTo>
                    <a:pt x="5" y="113"/>
                  </a:lnTo>
                  <a:lnTo>
                    <a:pt x="11" y="116"/>
                  </a:lnTo>
                  <a:lnTo>
                    <a:pt x="19" y="118"/>
                  </a:lnTo>
                  <a:lnTo>
                    <a:pt x="255" y="118"/>
                  </a:lnTo>
                  <a:lnTo>
                    <a:pt x="263" y="116"/>
                  </a:lnTo>
                  <a:lnTo>
                    <a:pt x="269" y="113"/>
                  </a:lnTo>
                  <a:lnTo>
                    <a:pt x="273" y="106"/>
                  </a:lnTo>
                  <a:lnTo>
                    <a:pt x="274" y="98"/>
                  </a:lnTo>
                  <a:lnTo>
                    <a:pt x="274" y="20"/>
                  </a:lnTo>
                  <a:lnTo>
                    <a:pt x="273" y="12"/>
                  </a:lnTo>
                  <a:lnTo>
                    <a:pt x="269" y="5"/>
                  </a:lnTo>
                  <a:lnTo>
                    <a:pt x="263" y="2"/>
                  </a:lnTo>
                  <a:lnTo>
                    <a:pt x="255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4724" y="2815"/>
              <a:ext cx="50" cy="194"/>
              <a:chOff x="4724" y="2815"/>
              <a:chExt cx="50" cy="194"/>
            </a:xfrm>
          </p:grpSpPr>
          <p:sp>
            <p:nvSpPr>
              <p:cNvPr id="5228" name="Line 13"/>
              <p:cNvSpPr>
                <a:spLocks noChangeShapeType="1"/>
              </p:cNvSpPr>
              <p:nvPr/>
            </p:nvSpPr>
            <p:spPr bwMode="auto">
              <a:xfrm flipV="1">
                <a:off x="4748" y="2861"/>
                <a:ext cx="1" cy="1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9" name="Freeform 14"/>
              <p:cNvSpPr>
                <a:spLocks/>
              </p:cNvSpPr>
              <p:nvPr/>
            </p:nvSpPr>
            <p:spPr bwMode="auto">
              <a:xfrm>
                <a:off x="4724" y="2815"/>
                <a:ext cx="50" cy="51"/>
              </a:xfrm>
              <a:custGeom>
                <a:avLst/>
                <a:gdLst>
                  <a:gd name="T0" fmla="*/ 50 w 50"/>
                  <a:gd name="T1" fmla="*/ 51 h 51"/>
                  <a:gd name="T2" fmla="*/ 24 w 50"/>
                  <a:gd name="T3" fmla="*/ 0 h 51"/>
                  <a:gd name="T4" fmla="*/ 0 w 50"/>
                  <a:gd name="T5" fmla="*/ 51 h 51"/>
                  <a:gd name="T6" fmla="*/ 50 w 50"/>
                  <a:gd name="T7" fmla="*/ 51 h 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"/>
                  <a:gd name="T13" fmla="*/ 0 h 51"/>
                  <a:gd name="T14" fmla="*/ 50 w 50"/>
                  <a:gd name="T15" fmla="*/ 51 h 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" h="51">
                    <a:moveTo>
                      <a:pt x="50" y="51"/>
                    </a:moveTo>
                    <a:lnTo>
                      <a:pt x="24" y="0"/>
                    </a:lnTo>
                    <a:lnTo>
                      <a:pt x="0" y="51"/>
                    </a:lnTo>
                    <a:lnTo>
                      <a:pt x="5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4536" y="2853"/>
              <a:ext cx="34" cy="197"/>
              <a:chOff x="4536" y="2853"/>
              <a:chExt cx="34" cy="197"/>
            </a:xfrm>
          </p:grpSpPr>
          <p:sp>
            <p:nvSpPr>
              <p:cNvPr id="5226" name="Line 16"/>
              <p:cNvSpPr>
                <a:spLocks noChangeShapeType="1"/>
              </p:cNvSpPr>
              <p:nvPr/>
            </p:nvSpPr>
            <p:spPr bwMode="auto">
              <a:xfrm>
                <a:off x="4552" y="2853"/>
                <a:ext cx="1" cy="16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7" name="Freeform 17"/>
              <p:cNvSpPr>
                <a:spLocks/>
              </p:cNvSpPr>
              <p:nvPr/>
            </p:nvSpPr>
            <p:spPr bwMode="auto">
              <a:xfrm>
                <a:off x="4536" y="3016"/>
                <a:ext cx="34" cy="34"/>
              </a:xfrm>
              <a:custGeom>
                <a:avLst/>
                <a:gdLst>
                  <a:gd name="T0" fmla="*/ 0 w 34"/>
                  <a:gd name="T1" fmla="*/ 0 h 34"/>
                  <a:gd name="T2" fmla="*/ 16 w 34"/>
                  <a:gd name="T3" fmla="*/ 34 h 34"/>
                  <a:gd name="T4" fmla="*/ 34 w 34"/>
                  <a:gd name="T5" fmla="*/ 0 h 34"/>
                  <a:gd name="T6" fmla="*/ 0 w 34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34"/>
                  <a:gd name="T14" fmla="*/ 34 w 3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34">
                    <a:moveTo>
                      <a:pt x="0" y="0"/>
                    </a:moveTo>
                    <a:lnTo>
                      <a:pt x="16" y="34"/>
                    </a:lnTo>
                    <a:lnTo>
                      <a:pt x="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92" name="Freeform 18"/>
            <p:cNvSpPr>
              <a:spLocks/>
            </p:cNvSpPr>
            <p:nvPr/>
          </p:nvSpPr>
          <p:spPr bwMode="auto">
            <a:xfrm>
              <a:off x="4518" y="3066"/>
              <a:ext cx="268" cy="20"/>
            </a:xfrm>
            <a:custGeom>
              <a:avLst/>
              <a:gdLst>
                <a:gd name="T0" fmla="*/ 0 w 268"/>
                <a:gd name="T1" fmla="*/ 15 h 20"/>
                <a:gd name="T2" fmla="*/ 8 w 268"/>
                <a:gd name="T3" fmla="*/ 14 h 20"/>
                <a:gd name="T4" fmla="*/ 16 w 268"/>
                <a:gd name="T5" fmla="*/ 10 h 20"/>
                <a:gd name="T6" fmla="*/ 29 w 268"/>
                <a:gd name="T7" fmla="*/ 9 h 20"/>
                <a:gd name="T8" fmla="*/ 41 w 268"/>
                <a:gd name="T9" fmla="*/ 10 h 20"/>
                <a:gd name="T10" fmla="*/ 52 w 268"/>
                <a:gd name="T11" fmla="*/ 14 h 20"/>
                <a:gd name="T12" fmla="*/ 63 w 268"/>
                <a:gd name="T13" fmla="*/ 17 h 20"/>
                <a:gd name="T14" fmla="*/ 68 w 268"/>
                <a:gd name="T15" fmla="*/ 18 h 20"/>
                <a:gd name="T16" fmla="*/ 73 w 268"/>
                <a:gd name="T17" fmla="*/ 20 h 20"/>
                <a:gd name="T18" fmla="*/ 81 w 268"/>
                <a:gd name="T19" fmla="*/ 18 h 20"/>
                <a:gd name="T20" fmla="*/ 88 w 268"/>
                <a:gd name="T21" fmla="*/ 14 h 20"/>
                <a:gd name="T22" fmla="*/ 94 w 268"/>
                <a:gd name="T23" fmla="*/ 9 h 20"/>
                <a:gd name="T24" fmla="*/ 106 w 268"/>
                <a:gd name="T25" fmla="*/ 5 h 20"/>
                <a:gd name="T26" fmla="*/ 116 w 268"/>
                <a:gd name="T27" fmla="*/ 4 h 20"/>
                <a:gd name="T28" fmla="*/ 135 w 268"/>
                <a:gd name="T29" fmla="*/ 0 h 20"/>
                <a:gd name="T30" fmla="*/ 153 w 268"/>
                <a:gd name="T31" fmla="*/ 2 h 20"/>
                <a:gd name="T32" fmla="*/ 165 w 268"/>
                <a:gd name="T33" fmla="*/ 5 h 20"/>
                <a:gd name="T34" fmla="*/ 176 w 268"/>
                <a:gd name="T35" fmla="*/ 7 h 20"/>
                <a:gd name="T36" fmla="*/ 181 w 268"/>
                <a:gd name="T37" fmla="*/ 9 h 20"/>
                <a:gd name="T38" fmla="*/ 186 w 268"/>
                <a:gd name="T39" fmla="*/ 10 h 20"/>
                <a:gd name="T40" fmla="*/ 189 w 268"/>
                <a:gd name="T41" fmla="*/ 14 h 20"/>
                <a:gd name="T42" fmla="*/ 191 w 268"/>
                <a:gd name="T43" fmla="*/ 14 h 20"/>
                <a:gd name="T44" fmla="*/ 199 w 268"/>
                <a:gd name="T45" fmla="*/ 14 h 20"/>
                <a:gd name="T46" fmla="*/ 204 w 268"/>
                <a:gd name="T47" fmla="*/ 12 h 20"/>
                <a:gd name="T48" fmla="*/ 210 w 268"/>
                <a:gd name="T49" fmla="*/ 12 h 20"/>
                <a:gd name="T50" fmla="*/ 217 w 268"/>
                <a:gd name="T51" fmla="*/ 10 h 20"/>
                <a:gd name="T52" fmla="*/ 227 w 268"/>
                <a:gd name="T53" fmla="*/ 9 h 20"/>
                <a:gd name="T54" fmla="*/ 238 w 268"/>
                <a:gd name="T55" fmla="*/ 7 h 20"/>
                <a:gd name="T56" fmla="*/ 251 w 268"/>
                <a:gd name="T57" fmla="*/ 9 h 20"/>
                <a:gd name="T58" fmla="*/ 259 w 268"/>
                <a:gd name="T59" fmla="*/ 9 h 20"/>
                <a:gd name="T60" fmla="*/ 264 w 268"/>
                <a:gd name="T61" fmla="*/ 12 h 20"/>
                <a:gd name="T62" fmla="*/ 268 w 268"/>
                <a:gd name="T63" fmla="*/ 14 h 20"/>
                <a:gd name="T64" fmla="*/ 268 w 268"/>
                <a:gd name="T65" fmla="*/ 14 h 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8"/>
                <a:gd name="T100" fmla="*/ 0 h 20"/>
                <a:gd name="T101" fmla="*/ 268 w 268"/>
                <a:gd name="T102" fmla="*/ 20 h 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8" h="20">
                  <a:moveTo>
                    <a:pt x="0" y="15"/>
                  </a:moveTo>
                  <a:lnTo>
                    <a:pt x="8" y="14"/>
                  </a:lnTo>
                  <a:lnTo>
                    <a:pt x="16" y="10"/>
                  </a:lnTo>
                  <a:lnTo>
                    <a:pt x="29" y="9"/>
                  </a:lnTo>
                  <a:lnTo>
                    <a:pt x="41" y="10"/>
                  </a:lnTo>
                  <a:lnTo>
                    <a:pt x="52" y="14"/>
                  </a:lnTo>
                  <a:lnTo>
                    <a:pt x="63" y="17"/>
                  </a:lnTo>
                  <a:lnTo>
                    <a:pt x="68" y="18"/>
                  </a:lnTo>
                  <a:lnTo>
                    <a:pt x="73" y="20"/>
                  </a:lnTo>
                  <a:lnTo>
                    <a:pt x="81" y="18"/>
                  </a:lnTo>
                  <a:lnTo>
                    <a:pt x="88" y="14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16" y="4"/>
                  </a:lnTo>
                  <a:lnTo>
                    <a:pt x="135" y="0"/>
                  </a:lnTo>
                  <a:lnTo>
                    <a:pt x="153" y="2"/>
                  </a:lnTo>
                  <a:lnTo>
                    <a:pt x="165" y="5"/>
                  </a:lnTo>
                  <a:lnTo>
                    <a:pt x="176" y="7"/>
                  </a:lnTo>
                  <a:lnTo>
                    <a:pt x="181" y="9"/>
                  </a:lnTo>
                  <a:lnTo>
                    <a:pt x="186" y="10"/>
                  </a:lnTo>
                  <a:lnTo>
                    <a:pt x="189" y="14"/>
                  </a:lnTo>
                  <a:lnTo>
                    <a:pt x="191" y="14"/>
                  </a:lnTo>
                  <a:lnTo>
                    <a:pt x="199" y="14"/>
                  </a:lnTo>
                  <a:lnTo>
                    <a:pt x="204" y="12"/>
                  </a:lnTo>
                  <a:lnTo>
                    <a:pt x="210" y="12"/>
                  </a:lnTo>
                  <a:lnTo>
                    <a:pt x="217" y="10"/>
                  </a:lnTo>
                  <a:lnTo>
                    <a:pt x="227" y="9"/>
                  </a:lnTo>
                  <a:lnTo>
                    <a:pt x="238" y="7"/>
                  </a:lnTo>
                  <a:lnTo>
                    <a:pt x="251" y="9"/>
                  </a:lnTo>
                  <a:lnTo>
                    <a:pt x="259" y="9"/>
                  </a:lnTo>
                  <a:lnTo>
                    <a:pt x="264" y="12"/>
                  </a:lnTo>
                  <a:lnTo>
                    <a:pt x="268" y="1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964" y="2723"/>
              <a:ext cx="431" cy="157"/>
              <a:chOff x="3964" y="2723"/>
              <a:chExt cx="431" cy="157"/>
            </a:xfrm>
          </p:grpSpPr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3964" y="2723"/>
                <a:ext cx="431" cy="157"/>
                <a:chOff x="3964" y="2723"/>
                <a:chExt cx="431" cy="157"/>
              </a:xfrm>
            </p:grpSpPr>
            <p:sp>
              <p:nvSpPr>
                <p:cNvPr id="5224" name="Freeform 21"/>
                <p:cNvSpPr>
                  <a:spLocks/>
                </p:cNvSpPr>
                <p:nvPr/>
              </p:nvSpPr>
              <p:spPr bwMode="auto">
                <a:xfrm>
                  <a:off x="3964" y="2723"/>
                  <a:ext cx="431" cy="157"/>
                </a:xfrm>
                <a:custGeom>
                  <a:avLst/>
                  <a:gdLst>
                    <a:gd name="T0" fmla="*/ 26 w 431"/>
                    <a:gd name="T1" fmla="*/ 0 h 157"/>
                    <a:gd name="T2" fmla="*/ 16 w 431"/>
                    <a:gd name="T3" fmla="*/ 2 h 157"/>
                    <a:gd name="T4" fmla="*/ 8 w 431"/>
                    <a:gd name="T5" fmla="*/ 9 h 157"/>
                    <a:gd name="T6" fmla="*/ 2 w 431"/>
                    <a:gd name="T7" fmla="*/ 17 h 157"/>
                    <a:gd name="T8" fmla="*/ 0 w 431"/>
                    <a:gd name="T9" fmla="*/ 27 h 157"/>
                    <a:gd name="T10" fmla="*/ 0 w 431"/>
                    <a:gd name="T11" fmla="*/ 131 h 157"/>
                    <a:gd name="T12" fmla="*/ 2 w 431"/>
                    <a:gd name="T13" fmla="*/ 141 h 157"/>
                    <a:gd name="T14" fmla="*/ 8 w 431"/>
                    <a:gd name="T15" fmla="*/ 149 h 157"/>
                    <a:gd name="T16" fmla="*/ 16 w 431"/>
                    <a:gd name="T17" fmla="*/ 156 h 157"/>
                    <a:gd name="T18" fmla="*/ 26 w 431"/>
                    <a:gd name="T19" fmla="*/ 157 h 157"/>
                    <a:gd name="T20" fmla="*/ 405 w 431"/>
                    <a:gd name="T21" fmla="*/ 157 h 157"/>
                    <a:gd name="T22" fmla="*/ 415 w 431"/>
                    <a:gd name="T23" fmla="*/ 156 h 157"/>
                    <a:gd name="T24" fmla="*/ 423 w 431"/>
                    <a:gd name="T25" fmla="*/ 149 h 157"/>
                    <a:gd name="T26" fmla="*/ 430 w 431"/>
                    <a:gd name="T27" fmla="*/ 141 h 157"/>
                    <a:gd name="T28" fmla="*/ 431 w 431"/>
                    <a:gd name="T29" fmla="*/ 131 h 157"/>
                    <a:gd name="T30" fmla="*/ 431 w 431"/>
                    <a:gd name="T31" fmla="*/ 27 h 157"/>
                    <a:gd name="T32" fmla="*/ 430 w 431"/>
                    <a:gd name="T33" fmla="*/ 17 h 157"/>
                    <a:gd name="T34" fmla="*/ 423 w 431"/>
                    <a:gd name="T35" fmla="*/ 9 h 157"/>
                    <a:gd name="T36" fmla="*/ 415 w 431"/>
                    <a:gd name="T37" fmla="*/ 2 h 157"/>
                    <a:gd name="T38" fmla="*/ 405 w 431"/>
                    <a:gd name="T39" fmla="*/ 0 h 157"/>
                    <a:gd name="T40" fmla="*/ 26 w 431"/>
                    <a:gd name="T41" fmla="*/ 0 h 15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31"/>
                    <a:gd name="T64" fmla="*/ 0 h 157"/>
                    <a:gd name="T65" fmla="*/ 431 w 431"/>
                    <a:gd name="T66" fmla="*/ 157 h 15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31" h="157">
                      <a:moveTo>
                        <a:pt x="26" y="0"/>
                      </a:moveTo>
                      <a:lnTo>
                        <a:pt x="16" y="2"/>
                      </a:lnTo>
                      <a:lnTo>
                        <a:pt x="8" y="9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31"/>
                      </a:lnTo>
                      <a:lnTo>
                        <a:pt x="2" y="141"/>
                      </a:lnTo>
                      <a:lnTo>
                        <a:pt x="8" y="149"/>
                      </a:lnTo>
                      <a:lnTo>
                        <a:pt x="16" y="156"/>
                      </a:lnTo>
                      <a:lnTo>
                        <a:pt x="26" y="157"/>
                      </a:lnTo>
                      <a:lnTo>
                        <a:pt x="405" y="157"/>
                      </a:lnTo>
                      <a:lnTo>
                        <a:pt x="415" y="156"/>
                      </a:lnTo>
                      <a:lnTo>
                        <a:pt x="423" y="149"/>
                      </a:lnTo>
                      <a:lnTo>
                        <a:pt x="430" y="141"/>
                      </a:lnTo>
                      <a:lnTo>
                        <a:pt x="431" y="131"/>
                      </a:lnTo>
                      <a:lnTo>
                        <a:pt x="431" y="27"/>
                      </a:lnTo>
                      <a:lnTo>
                        <a:pt x="430" y="17"/>
                      </a:lnTo>
                      <a:lnTo>
                        <a:pt x="423" y="9"/>
                      </a:lnTo>
                      <a:lnTo>
                        <a:pt x="415" y="2"/>
                      </a:lnTo>
                      <a:lnTo>
                        <a:pt x="40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5" name="Freeform 22"/>
                <p:cNvSpPr>
                  <a:spLocks/>
                </p:cNvSpPr>
                <p:nvPr/>
              </p:nvSpPr>
              <p:spPr bwMode="auto">
                <a:xfrm>
                  <a:off x="3964" y="2802"/>
                  <a:ext cx="428" cy="28"/>
                </a:xfrm>
                <a:custGeom>
                  <a:avLst/>
                  <a:gdLst>
                    <a:gd name="T0" fmla="*/ 0 w 428"/>
                    <a:gd name="T1" fmla="*/ 6 h 28"/>
                    <a:gd name="T2" fmla="*/ 10 w 428"/>
                    <a:gd name="T3" fmla="*/ 3 h 28"/>
                    <a:gd name="T4" fmla="*/ 21 w 428"/>
                    <a:gd name="T5" fmla="*/ 2 h 28"/>
                    <a:gd name="T6" fmla="*/ 41 w 428"/>
                    <a:gd name="T7" fmla="*/ 0 h 28"/>
                    <a:gd name="T8" fmla="*/ 59 w 428"/>
                    <a:gd name="T9" fmla="*/ 0 h 28"/>
                    <a:gd name="T10" fmla="*/ 67 w 428"/>
                    <a:gd name="T11" fmla="*/ 3 h 28"/>
                    <a:gd name="T12" fmla="*/ 77 w 428"/>
                    <a:gd name="T13" fmla="*/ 5 h 28"/>
                    <a:gd name="T14" fmla="*/ 96 w 428"/>
                    <a:gd name="T15" fmla="*/ 16 h 28"/>
                    <a:gd name="T16" fmla="*/ 114 w 428"/>
                    <a:gd name="T17" fmla="*/ 28 h 28"/>
                    <a:gd name="T18" fmla="*/ 131 w 428"/>
                    <a:gd name="T19" fmla="*/ 28 h 28"/>
                    <a:gd name="T20" fmla="*/ 144 w 428"/>
                    <a:gd name="T21" fmla="*/ 28 h 28"/>
                    <a:gd name="T22" fmla="*/ 155 w 428"/>
                    <a:gd name="T23" fmla="*/ 26 h 28"/>
                    <a:gd name="T24" fmla="*/ 168 w 428"/>
                    <a:gd name="T25" fmla="*/ 23 h 28"/>
                    <a:gd name="T26" fmla="*/ 180 w 428"/>
                    <a:gd name="T27" fmla="*/ 16 h 28"/>
                    <a:gd name="T28" fmla="*/ 193 w 428"/>
                    <a:gd name="T29" fmla="*/ 13 h 28"/>
                    <a:gd name="T30" fmla="*/ 221 w 428"/>
                    <a:gd name="T31" fmla="*/ 8 h 28"/>
                    <a:gd name="T32" fmla="*/ 237 w 428"/>
                    <a:gd name="T33" fmla="*/ 5 h 28"/>
                    <a:gd name="T34" fmla="*/ 255 w 428"/>
                    <a:gd name="T35" fmla="*/ 2 h 28"/>
                    <a:gd name="T36" fmla="*/ 273 w 428"/>
                    <a:gd name="T37" fmla="*/ 2 h 28"/>
                    <a:gd name="T38" fmla="*/ 291 w 428"/>
                    <a:gd name="T39" fmla="*/ 0 h 28"/>
                    <a:gd name="T40" fmla="*/ 338 w 428"/>
                    <a:gd name="T41" fmla="*/ 2 h 28"/>
                    <a:gd name="T42" fmla="*/ 385 w 428"/>
                    <a:gd name="T43" fmla="*/ 3 h 28"/>
                    <a:gd name="T44" fmla="*/ 394 w 428"/>
                    <a:gd name="T45" fmla="*/ 5 h 28"/>
                    <a:gd name="T46" fmla="*/ 402 w 428"/>
                    <a:gd name="T47" fmla="*/ 6 h 28"/>
                    <a:gd name="T48" fmla="*/ 408 w 428"/>
                    <a:gd name="T49" fmla="*/ 10 h 28"/>
                    <a:gd name="T50" fmla="*/ 415 w 428"/>
                    <a:gd name="T51" fmla="*/ 15 h 28"/>
                    <a:gd name="T52" fmla="*/ 420 w 428"/>
                    <a:gd name="T53" fmla="*/ 16 h 28"/>
                    <a:gd name="T54" fmla="*/ 428 w 428"/>
                    <a:gd name="T55" fmla="*/ 18 h 2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428"/>
                    <a:gd name="T85" fmla="*/ 0 h 28"/>
                    <a:gd name="T86" fmla="*/ 428 w 428"/>
                    <a:gd name="T87" fmla="*/ 28 h 2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428" h="28">
                      <a:moveTo>
                        <a:pt x="0" y="6"/>
                      </a:moveTo>
                      <a:lnTo>
                        <a:pt x="10" y="3"/>
                      </a:lnTo>
                      <a:lnTo>
                        <a:pt x="21" y="2"/>
                      </a:lnTo>
                      <a:lnTo>
                        <a:pt x="41" y="0"/>
                      </a:lnTo>
                      <a:lnTo>
                        <a:pt x="59" y="0"/>
                      </a:lnTo>
                      <a:lnTo>
                        <a:pt x="67" y="3"/>
                      </a:lnTo>
                      <a:lnTo>
                        <a:pt x="77" y="5"/>
                      </a:lnTo>
                      <a:lnTo>
                        <a:pt x="96" y="16"/>
                      </a:lnTo>
                      <a:lnTo>
                        <a:pt x="114" y="28"/>
                      </a:lnTo>
                      <a:lnTo>
                        <a:pt x="131" y="28"/>
                      </a:lnTo>
                      <a:lnTo>
                        <a:pt x="144" y="28"/>
                      </a:lnTo>
                      <a:lnTo>
                        <a:pt x="155" y="26"/>
                      </a:lnTo>
                      <a:lnTo>
                        <a:pt x="168" y="23"/>
                      </a:lnTo>
                      <a:lnTo>
                        <a:pt x="180" y="16"/>
                      </a:lnTo>
                      <a:lnTo>
                        <a:pt x="193" y="13"/>
                      </a:lnTo>
                      <a:lnTo>
                        <a:pt x="221" y="8"/>
                      </a:lnTo>
                      <a:lnTo>
                        <a:pt x="237" y="5"/>
                      </a:lnTo>
                      <a:lnTo>
                        <a:pt x="255" y="2"/>
                      </a:lnTo>
                      <a:lnTo>
                        <a:pt x="273" y="2"/>
                      </a:lnTo>
                      <a:lnTo>
                        <a:pt x="291" y="0"/>
                      </a:lnTo>
                      <a:lnTo>
                        <a:pt x="338" y="2"/>
                      </a:lnTo>
                      <a:lnTo>
                        <a:pt x="385" y="3"/>
                      </a:lnTo>
                      <a:lnTo>
                        <a:pt x="394" y="5"/>
                      </a:lnTo>
                      <a:lnTo>
                        <a:pt x="402" y="6"/>
                      </a:lnTo>
                      <a:lnTo>
                        <a:pt x="408" y="10"/>
                      </a:lnTo>
                      <a:lnTo>
                        <a:pt x="415" y="15"/>
                      </a:lnTo>
                      <a:lnTo>
                        <a:pt x="420" y="16"/>
                      </a:lnTo>
                      <a:lnTo>
                        <a:pt x="428" y="1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223" name="Line 23"/>
              <p:cNvSpPr>
                <a:spLocks noChangeShapeType="1"/>
              </p:cNvSpPr>
              <p:nvPr/>
            </p:nvSpPr>
            <p:spPr bwMode="auto">
              <a:xfrm flipH="1">
                <a:off x="3964" y="2853"/>
                <a:ext cx="43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94" name="Line 24"/>
            <p:cNvSpPr>
              <a:spLocks noChangeShapeType="1"/>
            </p:cNvSpPr>
            <p:nvPr/>
          </p:nvSpPr>
          <p:spPr bwMode="auto">
            <a:xfrm flipV="1">
              <a:off x="4748" y="2265"/>
              <a:ext cx="1" cy="54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395" y="2248"/>
              <a:ext cx="353" cy="34"/>
              <a:chOff x="4395" y="2248"/>
              <a:chExt cx="353" cy="34"/>
            </a:xfrm>
          </p:grpSpPr>
          <p:sp>
            <p:nvSpPr>
              <p:cNvPr id="5220" name="Line 26"/>
              <p:cNvSpPr>
                <a:spLocks noChangeShapeType="1"/>
              </p:cNvSpPr>
              <p:nvPr/>
            </p:nvSpPr>
            <p:spPr bwMode="auto">
              <a:xfrm flipH="1">
                <a:off x="4443" y="2265"/>
                <a:ext cx="30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1" name="Freeform 27"/>
              <p:cNvSpPr>
                <a:spLocks/>
              </p:cNvSpPr>
              <p:nvPr/>
            </p:nvSpPr>
            <p:spPr bwMode="auto">
              <a:xfrm>
                <a:off x="4395" y="2248"/>
                <a:ext cx="52" cy="34"/>
              </a:xfrm>
              <a:custGeom>
                <a:avLst/>
                <a:gdLst>
                  <a:gd name="T0" fmla="*/ 52 w 52"/>
                  <a:gd name="T1" fmla="*/ 0 h 34"/>
                  <a:gd name="T2" fmla="*/ 0 w 52"/>
                  <a:gd name="T3" fmla="*/ 18 h 34"/>
                  <a:gd name="T4" fmla="*/ 52 w 52"/>
                  <a:gd name="T5" fmla="*/ 34 h 34"/>
                  <a:gd name="T6" fmla="*/ 52 w 52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34"/>
                  <a:gd name="T14" fmla="*/ 52 w 52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34">
                    <a:moveTo>
                      <a:pt x="52" y="0"/>
                    </a:moveTo>
                    <a:lnTo>
                      <a:pt x="0" y="18"/>
                    </a:lnTo>
                    <a:lnTo>
                      <a:pt x="52" y="3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057" y="2539"/>
              <a:ext cx="51" cy="198"/>
              <a:chOff x="4057" y="2539"/>
              <a:chExt cx="51" cy="198"/>
            </a:xfrm>
          </p:grpSpPr>
          <p:sp>
            <p:nvSpPr>
              <p:cNvPr id="5218" name="Line 29"/>
              <p:cNvSpPr>
                <a:spLocks noChangeShapeType="1"/>
              </p:cNvSpPr>
              <p:nvPr/>
            </p:nvSpPr>
            <p:spPr bwMode="auto">
              <a:xfrm>
                <a:off x="4082" y="2539"/>
                <a:ext cx="1" cy="14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9" name="Freeform 30"/>
              <p:cNvSpPr>
                <a:spLocks/>
              </p:cNvSpPr>
              <p:nvPr/>
            </p:nvSpPr>
            <p:spPr bwMode="auto">
              <a:xfrm>
                <a:off x="4057" y="2684"/>
                <a:ext cx="51" cy="53"/>
              </a:xfrm>
              <a:custGeom>
                <a:avLst/>
                <a:gdLst>
                  <a:gd name="T0" fmla="*/ 0 w 51"/>
                  <a:gd name="T1" fmla="*/ 0 h 53"/>
                  <a:gd name="T2" fmla="*/ 25 w 51"/>
                  <a:gd name="T3" fmla="*/ 53 h 53"/>
                  <a:gd name="T4" fmla="*/ 51 w 51"/>
                  <a:gd name="T5" fmla="*/ 0 h 53"/>
                  <a:gd name="T6" fmla="*/ 0 w 51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53"/>
                  <a:gd name="T14" fmla="*/ 51 w 51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53">
                    <a:moveTo>
                      <a:pt x="0" y="0"/>
                    </a:moveTo>
                    <a:lnTo>
                      <a:pt x="25" y="53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97" name="Line 31"/>
            <p:cNvSpPr>
              <a:spLocks noChangeShapeType="1"/>
            </p:cNvSpPr>
            <p:nvPr/>
          </p:nvSpPr>
          <p:spPr bwMode="auto">
            <a:xfrm flipV="1">
              <a:off x="4317" y="2539"/>
              <a:ext cx="1" cy="19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8" name="Freeform 32"/>
            <p:cNvSpPr>
              <a:spLocks/>
            </p:cNvSpPr>
            <p:nvPr/>
          </p:nvSpPr>
          <p:spPr bwMode="auto">
            <a:xfrm>
              <a:off x="4701" y="2601"/>
              <a:ext cx="96" cy="78"/>
            </a:xfrm>
            <a:custGeom>
              <a:avLst/>
              <a:gdLst>
                <a:gd name="T0" fmla="*/ 47 w 96"/>
                <a:gd name="T1" fmla="*/ 0 h 78"/>
                <a:gd name="T2" fmla="*/ 0 w 96"/>
                <a:gd name="T3" fmla="*/ 78 h 78"/>
                <a:gd name="T4" fmla="*/ 96 w 96"/>
                <a:gd name="T5" fmla="*/ 78 h 78"/>
                <a:gd name="T6" fmla="*/ 47 w 96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8"/>
                <a:gd name="T14" fmla="*/ 96 w 9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8">
                  <a:moveTo>
                    <a:pt x="47" y="0"/>
                  </a:moveTo>
                  <a:lnTo>
                    <a:pt x="0" y="78"/>
                  </a:lnTo>
                  <a:lnTo>
                    <a:pt x="96" y="7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9" name="Freeform 33"/>
            <p:cNvSpPr>
              <a:spLocks/>
            </p:cNvSpPr>
            <p:nvPr/>
          </p:nvSpPr>
          <p:spPr bwMode="auto">
            <a:xfrm>
              <a:off x="4699" y="2500"/>
              <a:ext cx="96" cy="78"/>
            </a:xfrm>
            <a:custGeom>
              <a:avLst/>
              <a:gdLst>
                <a:gd name="T0" fmla="*/ 47 w 96"/>
                <a:gd name="T1" fmla="*/ 0 h 78"/>
                <a:gd name="T2" fmla="*/ 0 w 96"/>
                <a:gd name="T3" fmla="*/ 78 h 78"/>
                <a:gd name="T4" fmla="*/ 96 w 96"/>
                <a:gd name="T5" fmla="*/ 78 h 78"/>
                <a:gd name="T6" fmla="*/ 47 w 96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8"/>
                <a:gd name="T14" fmla="*/ 96 w 9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8">
                  <a:moveTo>
                    <a:pt x="47" y="0"/>
                  </a:moveTo>
                  <a:lnTo>
                    <a:pt x="0" y="78"/>
                  </a:lnTo>
                  <a:lnTo>
                    <a:pt x="96" y="7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0" name="Freeform 34"/>
            <p:cNvSpPr>
              <a:spLocks/>
            </p:cNvSpPr>
            <p:nvPr/>
          </p:nvSpPr>
          <p:spPr bwMode="auto">
            <a:xfrm>
              <a:off x="4701" y="2398"/>
              <a:ext cx="96" cy="79"/>
            </a:xfrm>
            <a:custGeom>
              <a:avLst/>
              <a:gdLst>
                <a:gd name="T0" fmla="*/ 47 w 96"/>
                <a:gd name="T1" fmla="*/ 0 h 79"/>
                <a:gd name="T2" fmla="*/ 0 w 96"/>
                <a:gd name="T3" fmla="*/ 79 h 79"/>
                <a:gd name="T4" fmla="*/ 96 w 96"/>
                <a:gd name="T5" fmla="*/ 79 h 79"/>
                <a:gd name="T6" fmla="*/ 47 w 9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9"/>
                <a:gd name="T14" fmla="*/ 96 w 9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9">
                  <a:moveTo>
                    <a:pt x="47" y="0"/>
                  </a:moveTo>
                  <a:lnTo>
                    <a:pt x="0" y="79"/>
                  </a:lnTo>
                  <a:lnTo>
                    <a:pt x="96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1" name="Freeform 35"/>
            <p:cNvSpPr>
              <a:spLocks/>
            </p:cNvSpPr>
            <p:nvPr/>
          </p:nvSpPr>
          <p:spPr bwMode="auto">
            <a:xfrm>
              <a:off x="4701" y="2702"/>
              <a:ext cx="96" cy="79"/>
            </a:xfrm>
            <a:custGeom>
              <a:avLst/>
              <a:gdLst>
                <a:gd name="T0" fmla="*/ 47 w 96"/>
                <a:gd name="T1" fmla="*/ 0 h 79"/>
                <a:gd name="T2" fmla="*/ 0 w 96"/>
                <a:gd name="T3" fmla="*/ 79 h 79"/>
                <a:gd name="T4" fmla="*/ 96 w 96"/>
                <a:gd name="T5" fmla="*/ 79 h 79"/>
                <a:gd name="T6" fmla="*/ 47 w 9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9"/>
                <a:gd name="T14" fmla="*/ 96 w 9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9">
                  <a:moveTo>
                    <a:pt x="47" y="0"/>
                  </a:moveTo>
                  <a:lnTo>
                    <a:pt x="0" y="79"/>
                  </a:lnTo>
                  <a:lnTo>
                    <a:pt x="96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2" name="Line 36"/>
            <p:cNvSpPr>
              <a:spLocks noChangeShapeType="1"/>
            </p:cNvSpPr>
            <p:nvPr/>
          </p:nvSpPr>
          <p:spPr bwMode="auto">
            <a:xfrm flipH="1">
              <a:off x="4395" y="2853"/>
              <a:ext cx="15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3" name="Freeform 37"/>
            <p:cNvSpPr>
              <a:spLocks/>
            </p:cNvSpPr>
            <p:nvPr/>
          </p:nvSpPr>
          <p:spPr bwMode="auto">
            <a:xfrm>
              <a:off x="3964" y="1262"/>
              <a:ext cx="78" cy="117"/>
            </a:xfrm>
            <a:custGeom>
              <a:avLst/>
              <a:gdLst>
                <a:gd name="T0" fmla="*/ 78 w 78"/>
                <a:gd name="T1" fmla="*/ 117 h 117"/>
                <a:gd name="T2" fmla="*/ 0 w 78"/>
                <a:gd name="T3" fmla="*/ 88 h 117"/>
                <a:gd name="T4" fmla="*/ 0 w 78"/>
                <a:gd name="T5" fmla="*/ 29 h 117"/>
                <a:gd name="T6" fmla="*/ 78 w 78"/>
                <a:gd name="T7" fmla="*/ 0 h 117"/>
                <a:gd name="T8" fmla="*/ 78 w 78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17"/>
                <a:gd name="T17" fmla="*/ 78 w 78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17">
                  <a:moveTo>
                    <a:pt x="78" y="117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8" y="0"/>
                  </a:lnTo>
                  <a:lnTo>
                    <a:pt x="78" y="117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4" name="Line 38"/>
            <p:cNvSpPr>
              <a:spLocks noChangeShapeType="1"/>
            </p:cNvSpPr>
            <p:nvPr/>
          </p:nvSpPr>
          <p:spPr bwMode="auto">
            <a:xfrm flipV="1">
              <a:off x="4121" y="1324"/>
              <a:ext cx="1" cy="27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5" name="Line 39"/>
            <p:cNvSpPr>
              <a:spLocks noChangeShapeType="1"/>
            </p:cNvSpPr>
            <p:nvPr/>
          </p:nvSpPr>
          <p:spPr bwMode="auto">
            <a:xfrm flipH="1">
              <a:off x="4042" y="1481"/>
              <a:ext cx="7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6" name="Line 40"/>
            <p:cNvSpPr>
              <a:spLocks noChangeShapeType="1"/>
            </p:cNvSpPr>
            <p:nvPr/>
          </p:nvSpPr>
          <p:spPr bwMode="auto">
            <a:xfrm flipH="1">
              <a:off x="4042" y="1324"/>
              <a:ext cx="7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7" name="Line 41"/>
            <p:cNvSpPr>
              <a:spLocks noChangeShapeType="1"/>
            </p:cNvSpPr>
            <p:nvPr/>
          </p:nvSpPr>
          <p:spPr bwMode="auto">
            <a:xfrm flipV="1">
              <a:off x="4317" y="1324"/>
              <a:ext cx="1" cy="27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8" name="Line 42"/>
            <p:cNvSpPr>
              <a:spLocks noChangeShapeType="1"/>
            </p:cNvSpPr>
            <p:nvPr/>
          </p:nvSpPr>
          <p:spPr bwMode="auto">
            <a:xfrm flipH="1">
              <a:off x="4121" y="1481"/>
              <a:ext cx="19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9" name="Freeform 43"/>
            <p:cNvSpPr>
              <a:spLocks/>
            </p:cNvSpPr>
            <p:nvPr/>
          </p:nvSpPr>
          <p:spPr bwMode="auto">
            <a:xfrm>
              <a:off x="4199" y="1417"/>
              <a:ext cx="79" cy="117"/>
            </a:xfrm>
            <a:custGeom>
              <a:avLst/>
              <a:gdLst>
                <a:gd name="T0" fmla="*/ 79 w 79"/>
                <a:gd name="T1" fmla="*/ 117 h 117"/>
                <a:gd name="T2" fmla="*/ 0 w 79"/>
                <a:gd name="T3" fmla="*/ 88 h 117"/>
                <a:gd name="T4" fmla="*/ 0 w 79"/>
                <a:gd name="T5" fmla="*/ 29 h 117"/>
                <a:gd name="T6" fmla="*/ 79 w 79"/>
                <a:gd name="T7" fmla="*/ 0 h 117"/>
                <a:gd name="T8" fmla="*/ 79 w 79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7"/>
                <a:gd name="T17" fmla="*/ 79 w 79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7">
                  <a:moveTo>
                    <a:pt x="79" y="117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7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0" name="Line 44"/>
            <p:cNvSpPr>
              <a:spLocks noChangeShapeType="1"/>
            </p:cNvSpPr>
            <p:nvPr/>
          </p:nvSpPr>
          <p:spPr bwMode="auto">
            <a:xfrm flipH="1">
              <a:off x="4121" y="1324"/>
              <a:ext cx="19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1" name="Freeform 45"/>
            <p:cNvSpPr>
              <a:spLocks/>
            </p:cNvSpPr>
            <p:nvPr/>
          </p:nvSpPr>
          <p:spPr bwMode="auto">
            <a:xfrm>
              <a:off x="4199" y="1260"/>
              <a:ext cx="79" cy="118"/>
            </a:xfrm>
            <a:custGeom>
              <a:avLst/>
              <a:gdLst>
                <a:gd name="T0" fmla="*/ 79 w 79"/>
                <a:gd name="T1" fmla="*/ 118 h 118"/>
                <a:gd name="T2" fmla="*/ 0 w 79"/>
                <a:gd name="T3" fmla="*/ 88 h 118"/>
                <a:gd name="T4" fmla="*/ 0 w 79"/>
                <a:gd name="T5" fmla="*/ 29 h 118"/>
                <a:gd name="T6" fmla="*/ 79 w 79"/>
                <a:gd name="T7" fmla="*/ 0 h 118"/>
                <a:gd name="T8" fmla="*/ 79 w 79"/>
                <a:gd name="T9" fmla="*/ 118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8"/>
                <a:gd name="T17" fmla="*/ 79 w 79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8">
                  <a:moveTo>
                    <a:pt x="79" y="118"/>
                  </a:moveTo>
                  <a:lnTo>
                    <a:pt x="0" y="88"/>
                  </a:lnTo>
                  <a:lnTo>
                    <a:pt x="0" y="29"/>
                  </a:lnTo>
                  <a:lnTo>
                    <a:pt x="79" y="0"/>
                  </a:lnTo>
                  <a:lnTo>
                    <a:pt x="79" y="118"/>
                  </a:lnTo>
                  <a:close/>
                </a:path>
              </a:pathLst>
            </a:custGeom>
            <a:solidFill>
              <a:srgbClr val="00CC9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2" name="Line 46"/>
            <p:cNvSpPr>
              <a:spLocks noChangeShapeType="1"/>
            </p:cNvSpPr>
            <p:nvPr/>
          </p:nvSpPr>
          <p:spPr bwMode="auto">
            <a:xfrm flipV="1">
              <a:off x="3886" y="1324"/>
              <a:ext cx="1" cy="27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3" name="Line 47"/>
            <p:cNvSpPr>
              <a:spLocks noChangeShapeType="1"/>
            </p:cNvSpPr>
            <p:nvPr/>
          </p:nvSpPr>
          <p:spPr bwMode="auto">
            <a:xfrm flipH="1">
              <a:off x="3886" y="1324"/>
              <a:ext cx="7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4" name="Line 48"/>
            <p:cNvSpPr>
              <a:spLocks noChangeShapeType="1"/>
            </p:cNvSpPr>
            <p:nvPr/>
          </p:nvSpPr>
          <p:spPr bwMode="auto">
            <a:xfrm flipH="1">
              <a:off x="3886" y="1481"/>
              <a:ext cx="7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5" name="Line 49"/>
            <p:cNvSpPr>
              <a:spLocks noChangeShapeType="1"/>
            </p:cNvSpPr>
            <p:nvPr/>
          </p:nvSpPr>
          <p:spPr bwMode="auto">
            <a:xfrm flipH="1">
              <a:off x="3886" y="2657"/>
              <a:ext cx="19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6" name="Line 50"/>
            <p:cNvSpPr>
              <a:spLocks noChangeShapeType="1"/>
            </p:cNvSpPr>
            <p:nvPr/>
          </p:nvSpPr>
          <p:spPr bwMode="auto">
            <a:xfrm flipH="1">
              <a:off x="3886" y="2853"/>
              <a:ext cx="7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7" name="Line 51"/>
            <p:cNvSpPr>
              <a:spLocks noChangeShapeType="1"/>
            </p:cNvSpPr>
            <p:nvPr/>
          </p:nvSpPr>
          <p:spPr bwMode="auto">
            <a:xfrm>
              <a:off x="3886" y="2657"/>
              <a:ext cx="1" cy="19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29" name="Rectangle 52"/>
          <p:cNvSpPr>
            <a:spLocks noChangeArrowheads="1"/>
          </p:cNvSpPr>
          <p:nvPr/>
        </p:nvSpPr>
        <p:spPr bwMode="auto">
          <a:xfrm>
            <a:off x="5092700" y="4316413"/>
            <a:ext cx="1397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Rectangle 53"/>
          <p:cNvSpPr>
            <a:spLocks noChangeArrowheads="1"/>
          </p:cNvSpPr>
          <p:nvPr/>
        </p:nvSpPr>
        <p:spPr bwMode="auto">
          <a:xfrm>
            <a:off x="4572000" y="4495800"/>
            <a:ext cx="43275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rgbClr val="FF3300"/>
                </a:solidFill>
              </a:rPr>
              <a:t>100% COLD  COMPRESSION</a:t>
            </a:r>
          </a:p>
          <a:p>
            <a:pPr algn="l"/>
            <a:r>
              <a:rPr lang="en-US" sz="1600" b="1">
                <a:solidFill>
                  <a:srgbClr val="000000"/>
                </a:solidFill>
              </a:rPr>
              <a:t>2K   4600 W  Thomas Jefferson National Lab </a:t>
            </a:r>
          </a:p>
          <a:p>
            <a:pPr algn="l"/>
            <a:r>
              <a:rPr lang="en-US" sz="1600" b="1">
                <a:solidFill>
                  <a:srgbClr val="000000"/>
                </a:solidFill>
              </a:rPr>
              <a:t>2K   2400 W  Spallation Neutron Source</a:t>
            </a:r>
          </a:p>
        </p:txBody>
      </p:sp>
      <p:sp>
        <p:nvSpPr>
          <p:cNvPr id="5131" name="Rectangle 54"/>
          <p:cNvSpPr>
            <a:spLocks noChangeArrowheads="1"/>
          </p:cNvSpPr>
          <p:nvPr/>
        </p:nvSpPr>
        <p:spPr bwMode="auto">
          <a:xfrm>
            <a:off x="696913" y="5668963"/>
            <a:ext cx="1800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2" name="Rectangle 55"/>
          <p:cNvSpPr>
            <a:spLocks noChangeArrowheads="1"/>
          </p:cNvSpPr>
          <p:nvPr/>
        </p:nvSpPr>
        <p:spPr bwMode="auto">
          <a:xfrm>
            <a:off x="815975" y="4987925"/>
            <a:ext cx="139858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3" name="Freeform 56"/>
          <p:cNvSpPr>
            <a:spLocks/>
          </p:cNvSpPr>
          <p:nvPr/>
        </p:nvSpPr>
        <p:spPr bwMode="auto">
          <a:xfrm>
            <a:off x="762000" y="1441450"/>
            <a:ext cx="123825" cy="187325"/>
          </a:xfrm>
          <a:custGeom>
            <a:avLst/>
            <a:gdLst>
              <a:gd name="T0" fmla="*/ 78 w 78"/>
              <a:gd name="T1" fmla="*/ 118 h 118"/>
              <a:gd name="T2" fmla="*/ 0 w 78"/>
              <a:gd name="T3" fmla="*/ 89 h 118"/>
              <a:gd name="T4" fmla="*/ 0 w 78"/>
              <a:gd name="T5" fmla="*/ 30 h 118"/>
              <a:gd name="T6" fmla="*/ 78 w 78"/>
              <a:gd name="T7" fmla="*/ 0 h 118"/>
              <a:gd name="T8" fmla="*/ 78 w 78"/>
              <a:gd name="T9" fmla="*/ 118 h 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18"/>
              <a:gd name="T17" fmla="*/ 78 w 78"/>
              <a:gd name="T18" fmla="*/ 118 h 1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18">
                <a:moveTo>
                  <a:pt x="78" y="118"/>
                </a:moveTo>
                <a:lnTo>
                  <a:pt x="0" y="89"/>
                </a:lnTo>
                <a:lnTo>
                  <a:pt x="0" y="30"/>
                </a:lnTo>
                <a:lnTo>
                  <a:pt x="78" y="0"/>
                </a:lnTo>
                <a:lnTo>
                  <a:pt x="78" y="118"/>
                </a:lnTo>
                <a:close/>
              </a:path>
            </a:pathLst>
          </a:custGeom>
          <a:solidFill>
            <a:srgbClr val="00CC99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4" name="Rectangle 57"/>
          <p:cNvSpPr>
            <a:spLocks noChangeArrowheads="1"/>
          </p:cNvSpPr>
          <p:nvPr/>
        </p:nvSpPr>
        <p:spPr bwMode="auto">
          <a:xfrm>
            <a:off x="533400" y="1739900"/>
            <a:ext cx="873125" cy="1447800"/>
          </a:xfrm>
          <a:prstGeom prst="rect">
            <a:avLst/>
          </a:prstGeom>
          <a:solidFill>
            <a:srgbClr val="00CC99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4.5K</a:t>
            </a:r>
          </a:p>
          <a:p>
            <a:r>
              <a:rPr lang="en-US"/>
              <a:t>plant</a:t>
            </a:r>
          </a:p>
        </p:txBody>
      </p:sp>
      <p:sp>
        <p:nvSpPr>
          <p:cNvPr id="5135" name="Rectangle 58"/>
          <p:cNvSpPr>
            <a:spLocks noChangeArrowheads="1"/>
          </p:cNvSpPr>
          <p:nvPr/>
        </p:nvSpPr>
        <p:spPr bwMode="auto">
          <a:xfrm>
            <a:off x="1633538" y="3781425"/>
            <a:ext cx="438150" cy="127000"/>
          </a:xfrm>
          <a:prstGeom prst="rect">
            <a:avLst/>
          </a:prstGeom>
          <a:solidFill>
            <a:srgbClr val="FF99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6" name="Freeform 59"/>
          <p:cNvSpPr>
            <a:spLocks/>
          </p:cNvSpPr>
          <p:nvPr/>
        </p:nvSpPr>
        <p:spPr bwMode="auto">
          <a:xfrm>
            <a:off x="1633538" y="3967163"/>
            <a:ext cx="434975" cy="187325"/>
          </a:xfrm>
          <a:custGeom>
            <a:avLst/>
            <a:gdLst>
              <a:gd name="T0" fmla="*/ 19 w 274"/>
              <a:gd name="T1" fmla="*/ 0 h 118"/>
              <a:gd name="T2" fmla="*/ 11 w 274"/>
              <a:gd name="T3" fmla="*/ 2 h 118"/>
              <a:gd name="T4" fmla="*/ 5 w 274"/>
              <a:gd name="T5" fmla="*/ 5 h 118"/>
              <a:gd name="T6" fmla="*/ 1 w 274"/>
              <a:gd name="T7" fmla="*/ 12 h 118"/>
              <a:gd name="T8" fmla="*/ 0 w 274"/>
              <a:gd name="T9" fmla="*/ 20 h 118"/>
              <a:gd name="T10" fmla="*/ 0 w 274"/>
              <a:gd name="T11" fmla="*/ 98 h 118"/>
              <a:gd name="T12" fmla="*/ 1 w 274"/>
              <a:gd name="T13" fmla="*/ 106 h 118"/>
              <a:gd name="T14" fmla="*/ 5 w 274"/>
              <a:gd name="T15" fmla="*/ 113 h 118"/>
              <a:gd name="T16" fmla="*/ 11 w 274"/>
              <a:gd name="T17" fmla="*/ 116 h 118"/>
              <a:gd name="T18" fmla="*/ 19 w 274"/>
              <a:gd name="T19" fmla="*/ 118 h 118"/>
              <a:gd name="T20" fmla="*/ 255 w 274"/>
              <a:gd name="T21" fmla="*/ 118 h 118"/>
              <a:gd name="T22" fmla="*/ 263 w 274"/>
              <a:gd name="T23" fmla="*/ 116 h 118"/>
              <a:gd name="T24" fmla="*/ 269 w 274"/>
              <a:gd name="T25" fmla="*/ 113 h 118"/>
              <a:gd name="T26" fmla="*/ 273 w 274"/>
              <a:gd name="T27" fmla="*/ 106 h 118"/>
              <a:gd name="T28" fmla="*/ 274 w 274"/>
              <a:gd name="T29" fmla="*/ 98 h 118"/>
              <a:gd name="T30" fmla="*/ 274 w 274"/>
              <a:gd name="T31" fmla="*/ 20 h 118"/>
              <a:gd name="T32" fmla="*/ 273 w 274"/>
              <a:gd name="T33" fmla="*/ 12 h 118"/>
              <a:gd name="T34" fmla="*/ 269 w 274"/>
              <a:gd name="T35" fmla="*/ 5 h 118"/>
              <a:gd name="T36" fmla="*/ 263 w 274"/>
              <a:gd name="T37" fmla="*/ 2 h 118"/>
              <a:gd name="T38" fmla="*/ 255 w 274"/>
              <a:gd name="T39" fmla="*/ 0 h 118"/>
              <a:gd name="T40" fmla="*/ 19 w 274"/>
              <a:gd name="T41" fmla="*/ 0 h 11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74"/>
              <a:gd name="T64" fmla="*/ 0 h 118"/>
              <a:gd name="T65" fmla="*/ 274 w 274"/>
              <a:gd name="T66" fmla="*/ 118 h 11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74" h="118">
                <a:moveTo>
                  <a:pt x="19" y="0"/>
                </a:moveTo>
                <a:lnTo>
                  <a:pt x="11" y="2"/>
                </a:lnTo>
                <a:lnTo>
                  <a:pt x="5" y="5"/>
                </a:lnTo>
                <a:lnTo>
                  <a:pt x="1" y="12"/>
                </a:lnTo>
                <a:lnTo>
                  <a:pt x="0" y="20"/>
                </a:lnTo>
                <a:lnTo>
                  <a:pt x="0" y="98"/>
                </a:lnTo>
                <a:lnTo>
                  <a:pt x="1" y="106"/>
                </a:lnTo>
                <a:lnTo>
                  <a:pt x="5" y="113"/>
                </a:lnTo>
                <a:lnTo>
                  <a:pt x="11" y="116"/>
                </a:lnTo>
                <a:lnTo>
                  <a:pt x="19" y="118"/>
                </a:lnTo>
                <a:lnTo>
                  <a:pt x="255" y="118"/>
                </a:lnTo>
                <a:lnTo>
                  <a:pt x="263" y="116"/>
                </a:lnTo>
                <a:lnTo>
                  <a:pt x="269" y="113"/>
                </a:lnTo>
                <a:lnTo>
                  <a:pt x="273" y="106"/>
                </a:lnTo>
                <a:lnTo>
                  <a:pt x="274" y="98"/>
                </a:lnTo>
                <a:lnTo>
                  <a:pt x="274" y="20"/>
                </a:lnTo>
                <a:lnTo>
                  <a:pt x="273" y="12"/>
                </a:lnTo>
                <a:lnTo>
                  <a:pt x="269" y="5"/>
                </a:lnTo>
                <a:lnTo>
                  <a:pt x="263" y="2"/>
                </a:lnTo>
                <a:lnTo>
                  <a:pt x="255" y="0"/>
                </a:lnTo>
                <a:lnTo>
                  <a:pt x="19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1968500" y="3659188"/>
            <a:ext cx="79375" cy="307975"/>
            <a:chOff x="3548" y="2815"/>
            <a:chExt cx="50" cy="194"/>
          </a:xfrm>
        </p:grpSpPr>
        <p:sp>
          <p:nvSpPr>
            <p:cNvPr id="5184" name="Line 61"/>
            <p:cNvSpPr>
              <a:spLocks noChangeShapeType="1"/>
            </p:cNvSpPr>
            <p:nvPr/>
          </p:nvSpPr>
          <p:spPr bwMode="auto">
            <a:xfrm flipV="1">
              <a:off x="3572" y="2861"/>
              <a:ext cx="1" cy="14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5" name="Freeform 62"/>
            <p:cNvSpPr>
              <a:spLocks/>
            </p:cNvSpPr>
            <p:nvPr/>
          </p:nvSpPr>
          <p:spPr bwMode="auto">
            <a:xfrm>
              <a:off x="3548" y="2815"/>
              <a:ext cx="50" cy="51"/>
            </a:xfrm>
            <a:custGeom>
              <a:avLst/>
              <a:gdLst>
                <a:gd name="T0" fmla="*/ 50 w 50"/>
                <a:gd name="T1" fmla="*/ 51 h 51"/>
                <a:gd name="T2" fmla="*/ 24 w 50"/>
                <a:gd name="T3" fmla="*/ 0 h 51"/>
                <a:gd name="T4" fmla="*/ 0 w 50"/>
                <a:gd name="T5" fmla="*/ 51 h 51"/>
                <a:gd name="T6" fmla="*/ 50 w 50"/>
                <a:gd name="T7" fmla="*/ 51 h 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51"/>
                <a:gd name="T14" fmla="*/ 50 w 50"/>
                <a:gd name="T15" fmla="*/ 51 h 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51">
                  <a:moveTo>
                    <a:pt x="50" y="51"/>
                  </a:moveTo>
                  <a:lnTo>
                    <a:pt x="24" y="0"/>
                  </a:lnTo>
                  <a:lnTo>
                    <a:pt x="0" y="5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1670050" y="3719513"/>
            <a:ext cx="53975" cy="312737"/>
            <a:chOff x="3360" y="2853"/>
            <a:chExt cx="34" cy="197"/>
          </a:xfrm>
        </p:grpSpPr>
        <p:sp>
          <p:nvSpPr>
            <p:cNvPr id="5182" name="Line 64"/>
            <p:cNvSpPr>
              <a:spLocks noChangeShapeType="1"/>
            </p:cNvSpPr>
            <p:nvPr/>
          </p:nvSpPr>
          <p:spPr bwMode="auto">
            <a:xfrm>
              <a:off x="3376" y="2853"/>
              <a:ext cx="1" cy="16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3" name="Freeform 65"/>
            <p:cNvSpPr>
              <a:spLocks/>
            </p:cNvSpPr>
            <p:nvPr/>
          </p:nvSpPr>
          <p:spPr bwMode="auto">
            <a:xfrm>
              <a:off x="3360" y="3016"/>
              <a:ext cx="34" cy="34"/>
            </a:xfrm>
            <a:custGeom>
              <a:avLst/>
              <a:gdLst>
                <a:gd name="T0" fmla="*/ 0 w 34"/>
                <a:gd name="T1" fmla="*/ 0 h 34"/>
                <a:gd name="T2" fmla="*/ 16 w 34"/>
                <a:gd name="T3" fmla="*/ 34 h 34"/>
                <a:gd name="T4" fmla="*/ 34 w 34"/>
                <a:gd name="T5" fmla="*/ 0 h 34"/>
                <a:gd name="T6" fmla="*/ 0 w 3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34"/>
                <a:gd name="T14" fmla="*/ 34 w 3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34">
                  <a:moveTo>
                    <a:pt x="0" y="0"/>
                  </a:moveTo>
                  <a:lnTo>
                    <a:pt x="16" y="34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39" name="Freeform 66"/>
          <p:cNvSpPr>
            <a:spLocks/>
          </p:cNvSpPr>
          <p:nvPr/>
        </p:nvSpPr>
        <p:spPr bwMode="auto">
          <a:xfrm>
            <a:off x="1641475" y="4057650"/>
            <a:ext cx="425450" cy="31750"/>
          </a:xfrm>
          <a:custGeom>
            <a:avLst/>
            <a:gdLst>
              <a:gd name="T0" fmla="*/ 0 w 268"/>
              <a:gd name="T1" fmla="*/ 15 h 20"/>
              <a:gd name="T2" fmla="*/ 8 w 268"/>
              <a:gd name="T3" fmla="*/ 14 h 20"/>
              <a:gd name="T4" fmla="*/ 16 w 268"/>
              <a:gd name="T5" fmla="*/ 10 h 20"/>
              <a:gd name="T6" fmla="*/ 29 w 268"/>
              <a:gd name="T7" fmla="*/ 9 h 20"/>
              <a:gd name="T8" fmla="*/ 41 w 268"/>
              <a:gd name="T9" fmla="*/ 10 h 20"/>
              <a:gd name="T10" fmla="*/ 52 w 268"/>
              <a:gd name="T11" fmla="*/ 14 h 20"/>
              <a:gd name="T12" fmla="*/ 63 w 268"/>
              <a:gd name="T13" fmla="*/ 17 h 20"/>
              <a:gd name="T14" fmla="*/ 68 w 268"/>
              <a:gd name="T15" fmla="*/ 18 h 20"/>
              <a:gd name="T16" fmla="*/ 73 w 268"/>
              <a:gd name="T17" fmla="*/ 20 h 20"/>
              <a:gd name="T18" fmla="*/ 81 w 268"/>
              <a:gd name="T19" fmla="*/ 18 h 20"/>
              <a:gd name="T20" fmla="*/ 88 w 268"/>
              <a:gd name="T21" fmla="*/ 14 h 20"/>
              <a:gd name="T22" fmla="*/ 94 w 268"/>
              <a:gd name="T23" fmla="*/ 9 h 20"/>
              <a:gd name="T24" fmla="*/ 106 w 268"/>
              <a:gd name="T25" fmla="*/ 5 h 20"/>
              <a:gd name="T26" fmla="*/ 116 w 268"/>
              <a:gd name="T27" fmla="*/ 4 h 20"/>
              <a:gd name="T28" fmla="*/ 135 w 268"/>
              <a:gd name="T29" fmla="*/ 0 h 20"/>
              <a:gd name="T30" fmla="*/ 153 w 268"/>
              <a:gd name="T31" fmla="*/ 2 h 20"/>
              <a:gd name="T32" fmla="*/ 165 w 268"/>
              <a:gd name="T33" fmla="*/ 5 h 20"/>
              <a:gd name="T34" fmla="*/ 176 w 268"/>
              <a:gd name="T35" fmla="*/ 7 h 20"/>
              <a:gd name="T36" fmla="*/ 181 w 268"/>
              <a:gd name="T37" fmla="*/ 9 h 20"/>
              <a:gd name="T38" fmla="*/ 186 w 268"/>
              <a:gd name="T39" fmla="*/ 10 h 20"/>
              <a:gd name="T40" fmla="*/ 189 w 268"/>
              <a:gd name="T41" fmla="*/ 14 h 20"/>
              <a:gd name="T42" fmla="*/ 191 w 268"/>
              <a:gd name="T43" fmla="*/ 14 h 20"/>
              <a:gd name="T44" fmla="*/ 199 w 268"/>
              <a:gd name="T45" fmla="*/ 14 h 20"/>
              <a:gd name="T46" fmla="*/ 204 w 268"/>
              <a:gd name="T47" fmla="*/ 12 h 20"/>
              <a:gd name="T48" fmla="*/ 210 w 268"/>
              <a:gd name="T49" fmla="*/ 12 h 20"/>
              <a:gd name="T50" fmla="*/ 217 w 268"/>
              <a:gd name="T51" fmla="*/ 10 h 20"/>
              <a:gd name="T52" fmla="*/ 227 w 268"/>
              <a:gd name="T53" fmla="*/ 9 h 20"/>
              <a:gd name="T54" fmla="*/ 238 w 268"/>
              <a:gd name="T55" fmla="*/ 7 h 20"/>
              <a:gd name="T56" fmla="*/ 251 w 268"/>
              <a:gd name="T57" fmla="*/ 9 h 20"/>
              <a:gd name="T58" fmla="*/ 259 w 268"/>
              <a:gd name="T59" fmla="*/ 9 h 20"/>
              <a:gd name="T60" fmla="*/ 264 w 268"/>
              <a:gd name="T61" fmla="*/ 12 h 20"/>
              <a:gd name="T62" fmla="*/ 268 w 268"/>
              <a:gd name="T63" fmla="*/ 14 h 20"/>
              <a:gd name="T64" fmla="*/ 268 w 268"/>
              <a:gd name="T65" fmla="*/ 14 h 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8"/>
              <a:gd name="T100" fmla="*/ 0 h 20"/>
              <a:gd name="T101" fmla="*/ 268 w 268"/>
              <a:gd name="T102" fmla="*/ 20 h 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8" h="20">
                <a:moveTo>
                  <a:pt x="0" y="15"/>
                </a:moveTo>
                <a:lnTo>
                  <a:pt x="8" y="14"/>
                </a:lnTo>
                <a:lnTo>
                  <a:pt x="16" y="10"/>
                </a:lnTo>
                <a:lnTo>
                  <a:pt x="29" y="9"/>
                </a:lnTo>
                <a:lnTo>
                  <a:pt x="41" y="10"/>
                </a:lnTo>
                <a:lnTo>
                  <a:pt x="52" y="14"/>
                </a:lnTo>
                <a:lnTo>
                  <a:pt x="63" y="17"/>
                </a:lnTo>
                <a:lnTo>
                  <a:pt x="68" y="18"/>
                </a:lnTo>
                <a:lnTo>
                  <a:pt x="73" y="20"/>
                </a:lnTo>
                <a:lnTo>
                  <a:pt x="81" y="18"/>
                </a:lnTo>
                <a:lnTo>
                  <a:pt x="88" y="14"/>
                </a:lnTo>
                <a:lnTo>
                  <a:pt x="94" y="9"/>
                </a:lnTo>
                <a:lnTo>
                  <a:pt x="106" y="5"/>
                </a:lnTo>
                <a:lnTo>
                  <a:pt x="116" y="4"/>
                </a:lnTo>
                <a:lnTo>
                  <a:pt x="135" y="0"/>
                </a:lnTo>
                <a:lnTo>
                  <a:pt x="153" y="2"/>
                </a:lnTo>
                <a:lnTo>
                  <a:pt x="165" y="5"/>
                </a:lnTo>
                <a:lnTo>
                  <a:pt x="176" y="7"/>
                </a:lnTo>
                <a:lnTo>
                  <a:pt x="181" y="9"/>
                </a:lnTo>
                <a:lnTo>
                  <a:pt x="186" y="10"/>
                </a:lnTo>
                <a:lnTo>
                  <a:pt x="189" y="14"/>
                </a:lnTo>
                <a:lnTo>
                  <a:pt x="191" y="14"/>
                </a:lnTo>
                <a:lnTo>
                  <a:pt x="199" y="14"/>
                </a:lnTo>
                <a:lnTo>
                  <a:pt x="204" y="12"/>
                </a:lnTo>
                <a:lnTo>
                  <a:pt x="210" y="12"/>
                </a:lnTo>
                <a:lnTo>
                  <a:pt x="217" y="10"/>
                </a:lnTo>
                <a:lnTo>
                  <a:pt x="227" y="9"/>
                </a:lnTo>
                <a:lnTo>
                  <a:pt x="238" y="7"/>
                </a:lnTo>
                <a:lnTo>
                  <a:pt x="251" y="9"/>
                </a:lnTo>
                <a:lnTo>
                  <a:pt x="259" y="9"/>
                </a:lnTo>
                <a:lnTo>
                  <a:pt x="264" y="12"/>
                </a:lnTo>
                <a:lnTo>
                  <a:pt x="268" y="1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67"/>
          <p:cNvGrpSpPr>
            <a:grpSpLocks/>
          </p:cNvGrpSpPr>
          <p:nvPr/>
        </p:nvGrpSpPr>
        <p:grpSpPr bwMode="auto">
          <a:xfrm>
            <a:off x="762000" y="3513138"/>
            <a:ext cx="684213" cy="249237"/>
            <a:chOff x="2788" y="2723"/>
            <a:chExt cx="431" cy="157"/>
          </a:xfrm>
        </p:grpSpPr>
        <p:grpSp>
          <p:nvGrpSpPr>
            <p:cNvPr id="12" name="Group 68"/>
            <p:cNvGrpSpPr>
              <a:grpSpLocks/>
            </p:cNvGrpSpPr>
            <p:nvPr/>
          </p:nvGrpSpPr>
          <p:grpSpPr bwMode="auto">
            <a:xfrm>
              <a:off x="2788" y="2723"/>
              <a:ext cx="431" cy="157"/>
              <a:chOff x="2788" y="2723"/>
              <a:chExt cx="431" cy="157"/>
            </a:xfrm>
          </p:grpSpPr>
          <p:sp>
            <p:nvSpPr>
              <p:cNvPr id="5180" name="Freeform 69"/>
              <p:cNvSpPr>
                <a:spLocks/>
              </p:cNvSpPr>
              <p:nvPr/>
            </p:nvSpPr>
            <p:spPr bwMode="auto">
              <a:xfrm>
                <a:off x="2788" y="2723"/>
                <a:ext cx="431" cy="157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00FF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1" name="Freeform 70"/>
              <p:cNvSpPr>
                <a:spLocks/>
              </p:cNvSpPr>
              <p:nvPr/>
            </p:nvSpPr>
            <p:spPr bwMode="auto">
              <a:xfrm>
                <a:off x="2788" y="2802"/>
                <a:ext cx="428" cy="28"/>
              </a:xfrm>
              <a:custGeom>
                <a:avLst/>
                <a:gdLst>
                  <a:gd name="T0" fmla="*/ 0 w 428"/>
                  <a:gd name="T1" fmla="*/ 6 h 28"/>
                  <a:gd name="T2" fmla="*/ 10 w 428"/>
                  <a:gd name="T3" fmla="*/ 3 h 28"/>
                  <a:gd name="T4" fmla="*/ 21 w 428"/>
                  <a:gd name="T5" fmla="*/ 2 h 28"/>
                  <a:gd name="T6" fmla="*/ 41 w 428"/>
                  <a:gd name="T7" fmla="*/ 0 h 28"/>
                  <a:gd name="T8" fmla="*/ 59 w 428"/>
                  <a:gd name="T9" fmla="*/ 0 h 28"/>
                  <a:gd name="T10" fmla="*/ 67 w 428"/>
                  <a:gd name="T11" fmla="*/ 3 h 28"/>
                  <a:gd name="T12" fmla="*/ 77 w 428"/>
                  <a:gd name="T13" fmla="*/ 5 h 28"/>
                  <a:gd name="T14" fmla="*/ 96 w 428"/>
                  <a:gd name="T15" fmla="*/ 16 h 28"/>
                  <a:gd name="T16" fmla="*/ 114 w 428"/>
                  <a:gd name="T17" fmla="*/ 28 h 28"/>
                  <a:gd name="T18" fmla="*/ 131 w 428"/>
                  <a:gd name="T19" fmla="*/ 28 h 28"/>
                  <a:gd name="T20" fmla="*/ 144 w 428"/>
                  <a:gd name="T21" fmla="*/ 28 h 28"/>
                  <a:gd name="T22" fmla="*/ 155 w 428"/>
                  <a:gd name="T23" fmla="*/ 26 h 28"/>
                  <a:gd name="T24" fmla="*/ 168 w 428"/>
                  <a:gd name="T25" fmla="*/ 23 h 28"/>
                  <a:gd name="T26" fmla="*/ 180 w 428"/>
                  <a:gd name="T27" fmla="*/ 16 h 28"/>
                  <a:gd name="T28" fmla="*/ 193 w 428"/>
                  <a:gd name="T29" fmla="*/ 13 h 28"/>
                  <a:gd name="T30" fmla="*/ 221 w 428"/>
                  <a:gd name="T31" fmla="*/ 8 h 28"/>
                  <a:gd name="T32" fmla="*/ 237 w 428"/>
                  <a:gd name="T33" fmla="*/ 5 h 28"/>
                  <a:gd name="T34" fmla="*/ 255 w 428"/>
                  <a:gd name="T35" fmla="*/ 2 h 28"/>
                  <a:gd name="T36" fmla="*/ 273 w 428"/>
                  <a:gd name="T37" fmla="*/ 2 h 28"/>
                  <a:gd name="T38" fmla="*/ 291 w 428"/>
                  <a:gd name="T39" fmla="*/ 0 h 28"/>
                  <a:gd name="T40" fmla="*/ 338 w 428"/>
                  <a:gd name="T41" fmla="*/ 2 h 28"/>
                  <a:gd name="T42" fmla="*/ 385 w 428"/>
                  <a:gd name="T43" fmla="*/ 3 h 28"/>
                  <a:gd name="T44" fmla="*/ 394 w 428"/>
                  <a:gd name="T45" fmla="*/ 5 h 28"/>
                  <a:gd name="T46" fmla="*/ 402 w 428"/>
                  <a:gd name="T47" fmla="*/ 6 h 28"/>
                  <a:gd name="T48" fmla="*/ 408 w 428"/>
                  <a:gd name="T49" fmla="*/ 10 h 28"/>
                  <a:gd name="T50" fmla="*/ 415 w 428"/>
                  <a:gd name="T51" fmla="*/ 15 h 28"/>
                  <a:gd name="T52" fmla="*/ 420 w 428"/>
                  <a:gd name="T53" fmla="*/ 16 h 28"/>
                  <a:gd name="T54" fmla="*/ 428 w 428"/>
                  <a:gd name="T55" fmla="*/ 18 h 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28"/>
                  <a:gd name="T85" fmla="*/ 0 h 28"/>
                  <a:gd name="T86" fmla="*/ 428 w 428"/>
                  <a:gd name="T87" fmla="*/ 28 h 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28" h="28">
                    <a:moveTo>
                      <a:pt x="0" y="6"/>
                    </a:moveTo>
                    <a:lnTo>
                      <a:pt x="10" y="3"/>
                    </a:lnTo>
                    <a:lnTo>
                      <a:pt x="21" y="2"/>
                    </a:lnTo>
                    <a:lnTo>
                      <a:pt x="41" y="0"/>
                    </a:lnTo>
                    <a:lnTo>
                      <a:pt x="59" y="0"/>
                    </a:lnTo>
                    <a:lnTo>
                      <a:pt x="67" y="3"/>
                    </a:lnTo>
                    <a:lnTo>
                      <a:pt x="77" y="5"/>
                    </a:lnTo>
                    <a:lnTo>
                      <a:pt x="96" y="16"/>
                    </a:lnTo>
                    <a:lnTo>
                      <a:pt x="114" y="28"/>
                    </a:lnTo>
                    <a:lnTo>
                      <a:pt x="131" y="28"/>
                    </a:lnTo>
                    <a:lnTo>
                      <a:pt x="144" y="28"/>
                    </a:lnTo>
                    <a:lnTo>
                      <a:pt x="155" y="26"/>
                    </a:lnTo>
                    <a:lnTo>
                      <a:pt x="168" y="23"/>
                    </a:lnTo>
                    <a:lnTo>
                      <a:pt x="180" y="16"/>
                    </a:lnTo>
                    <a:lnTo>
                      <a:pt x="193" y="13"/>
                    </a:lnTo>
                    <a:lnTo>
                      <a:pt x="221" y="8"/>
                    </a:lnTo>
                    <a:lnTo>
                      <a:pt x="237" y="5"/>
                    </a:lnTo>
                    <a:lnTo>
                      <a:pt x="255" y="2"/>
                    </a:lnTo>
                    <a:lnTo>
                      <a:pt x="273" y="2"/>
                    </a:lnTo>
                    <a:lnTo>
                      <a:pt x="291" y="0"/>
                    </a:lnTo>
                    <a:lnTo>
                      <a:pt x="338" y="2"/>
                    </a:lnTo>
                    <a:lnTo>
                      <a:pt x="385" y="3"/>
                    </a:lnTo>
                    <a:lnTo>
                      <a:pt x="394" y="5"/>
                    </a:lnTo>
                    <a:lnTo>
                      <a:pt x="402" y="6"/>
                    </a:lnTo>
                    <a:lnTo>
                      <a:pt x="408" y="10"/>
                    </a:lnTo>
                    <a:lnTo>
                      <a:pt x="415" y="15"/>
                    </a:lnTo>
                    <a:lnTo>
                      <a:pt x="420" y="16"/>
                    </a:lnTo>
                    <a:lnTo>
                      <a:pt x="428" y="1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79" name="Line 71"/>
            <p:cNvSpPr>
              <a:spLocks noChangeShapeType="1"/>
            </p:cNvSpPr>
            <p:nvPr/>
          </p:nvSpPr>
          <p:spPr bwMode="auto">
            <a:xfrm flipH="1">
              <a:off x="2788" y="2853"/>
              <a:ext cx="43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41" name="Line 72"/>
          <p:cNvSpPr>
            <a:spLocks noChangeShapeType="1"/>
          </p:cNvSpPr>
          <p:nvPr/>
        </p:nvSpPr>
        <p:spPr bwMode="auto">
          <a:xfrm flipH="1" flipV="1">
            <a:off x="2005013" y="2932113"/>
            <a:ext cx="1587" cy="7191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909638" y="3221038"/>
            <a:ext cx="80962" cy="314325"/>
            <a:chOff x="2881" y="2539"/>
            <a:chExt cx="51" cy="198"/>
          </a:xfrm>
        </p:grpSpPr>
        <p:sp>
          <p:nvSpPr>
            <p:cNvPr id="5176" name="Line 74"/>
            <p:cNvSpPr>
              <a:spLocks noChangeShapeType="1"/>
            </p:cNvSpPr>
            <p:nvPr/>
          </p:nvSpPr>
          <p:spPr bwMode="auto">
            <a:xfrm>
              <a:off x="2906" y="2539"/>
              <a:ext cx="1" cy="14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7" name="Freeform 75"/>
            <p:cNvSpPr>
              <a:spLocks/>
            </p:cNvSpPr>
            <p:nvPr/>
          </p:nvSpPr>
          <p:spPr bwMode="auto">
            <a:xfrm>
              <a:off x="2881" y="2684"/>
              <a:ext cx="51" cy="53"/>
            </a:xfrm>
            <a:custGeom>
              <a:avLst/>
              <a:gdLst>
                <a:gd name="T0" fmla="*/ 0 w 51"/>
                <a:gd name="T1" fmla="*/ 0 h 53"/>
                <a:gd name="T2" fmla="*/ 25 w 51"/>
                <a:gd name="T3" fmla="*/ 53 h 53"/>
                <a:gd name="T4" fmla="*/ 51 w 51"/>
                <a:gd name="T5" fmla="*/ 0 h 53"/>
                <a:gd name="T6" fmla="*/ 0 w 51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53"/>
                <a:gd name="T14" fmla="*/ 51 w 51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53">
                  <a:moveTo>
                    <a:pt x="0" y="0"/>
                  </a:moveTo>
                  <a:lnTo>
                    <a:pt x="25" y="53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43" name="Line 76"/>
          <p:cNvSpPr>
            <a:spLocks noChangeShapeType="1"/>
          </p:cNvSpPr>
          <p:nvPr/>
        </p:nvSpPr>
        <p:spPr bwMode="auto">
          <a:xfrm flipV="1">
            <a:off x="1322388" y="3221038"/>
            <a:ext cx="1587" cy="311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4" name="Freeform 77"/>
          <p:cNvSpPr>
            <a:spLocks/>
          </p:cNvSpPr>
          <p:nvPr/>
        </p:nvSpPr>
        <p:spPr bwMode="auto">
          <a:xfrm>
            <a:off x="1931988" y="3319463"/>
            <a:ext cx="152400" cy="123825"/>
          </a:xfrm>
          <a:custGeom>
            <a:avLst/>
            <a:gdLst>
              <a:gd name="T0" fmla="*/ 47 w 96"/>
              <a:gd name="T1" fmla="*/ 0 h 78"/>
              <a:gd name="T2" fmla="*/ 0 w 96"/>
              <a:gd name="T3" fmla="*/ 78 h 78"/>
              <a:gd name="T4" fmla="*/ 96 w 96"/>
              <a:gd name="T5" fmla="*/ 78 h 78"/>
              <a:gd name="T6" fmla="*/ 47 w 96"/>
              <a:gd name="T7" fmla="*/ 0 h 78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78"/>
              <a:gd name="T14" fmla="*/ 96 w 96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78">
                <a:moveTo>
                  <a:pt x="47" y="0"/>
                </a:moveTo>
                <a:lnTo>
                  <a:pt x="0" y="78"/>
                </a:lnTo>
                <a:lnTo>
                  <a:pt x="96" y="78"/>
                </a:lnTo>
                <a:lnTo>
                  <a:pt x="47" y="0"/>
                </a:lnTo>
                <a:close/>
              </a:path>
            </a:pathLst>
          </a:custGeom>
          <a:solidFill>
            <a:srgbClr val="3366FF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5" name="Freeform 78"/>
          <p:cNvSpPr>
            <a:spLocks/>
          </p:cNvSpPr>
          <p:nvPr/>
        </p:nvSpPr>
        <p:spPr bwMode="auto">
          <a:xfrm>
            <a:off x="1931988" y="3479800"/>
            <a:ext cx="152400" cy="125413"/>
          </a:xfrm>
          <a:custGeom>
            <a:avLst/>
            <a:gdLst>
              <a:gd name="T0" fmla="*/ 47 w 96"/>
              <a:gd name="T1" fmla="*/ 0 h 79"/>
              <a:gd name="T2" fmla="*/ 0 w 96"/>
              <a:gd name="T3" fmla="*/ 79 h 79"/>
              <a:gd name="T4" fmla="*/ 96 w 96"/>
              <a:gd name="T5" fmla="*/ 79 h 79"/>
              <a:gd name="T6" fmla="*/ 47 w 96"/>
              <a:gd name="T7" fmla="*/ 0 h 79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79"/>
              <a:gd name="T14" fmla="*/ 96 w 96"/>
              <a:gd name="T15" fmla="*/ 79 h 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79">
                <a:moveTo>
                  <a:pt x="47" y="0"/>
                </a:moveTo>
                <a:lnTo>
                  <a:pt x="0" y="79"/>
                </a:lnTo>
                <a:lnTo>
                  <a:pt x="96" y="79"/>
                </a:lnTo>
                <a:lnTo>
                  <a:pt x="47" y="0"/>
                </a:lnTo>
                <a:close/>
              </a:path>
            </a:pathLst>
          </a:custGeom>
          <a:solidFill>
            <a:srgbClr val="3366FF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6" name="Line 79"/>
          <p:cNvSpPr>
            <a:spLocks noChangeShapeType="1"/>
          </p:cNvSpPr>
          <p:nvPr/>
        </p:nvSpPr>
        <p:spPr bwMode="auto">
          <a:xfrm flipH="1">
            <a:off x="1446213" y="3719513"/>
            <a:ext cx="249237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7" name="Freeform 80"/>
          <p:cNvSpPr>
            <a:spLocks/>
          </p:cNvSpPr>
          <p:nvPr/>
        </p:nvSpPr>
        <p:spPr bwMode="auto">
          <a:xfrm>
            <a:off x="762000" y="1193800"/>
            <a:ext cx="123825" cy="185738"/>
          </a:xfrm>
          <a:custGeom>
            <a:avLst/>
            <a:gdLst>
              <a:gd name="T0" fmla="*/ 78 w 78"/>
              <a:gd name="T1" fmla="*/ 117 h 117"/>
              <a:gd name="T2" fmla="*/ 0 w 78"/>
              <a:gd name="T3" fmla="*/ 88 h 117"/>
              <a:gd name="T4" fmla="*/ 0 w 78"/>
              <a:gd name="T5" fmla="*/ 29 h 117"/>
              <a:gd name="T6" fmla="*/ 78 w 78"/>
              <a:gd name="T7" fmla="*/ 0 h 117"/>
              <a:gd name="T8" fmla="*/ 78 w 78"/>
              <a:gd name="T9" fmla="*/ 11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17"/>
              <a:gd name="T17" fmla="*/ 78 w 78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17">
                <a:moveTo>
                  <a:pt x="78" y="117"/>
                </a:moveTo>
                <a:lnTo>
                  <a:pt x="0" y="88"/>
                </a:lnTo>
                <a:lnTo>
                  <a:pt x="0" y="29"/>
                </a:lnTo>
                <a:lnTo>
                  <a:pt x="78" y="0"/>
                </a:lnTo>
                <a:lnTo>
                  <a:pt x="78" y="117"/>
                </a:lnTo>
                <a:close/>
              </a:path>
            </a:pathLst>
          </a:custGeom>
          <a:solidFill>
            <a:srgbClr val="00CC99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8" name="Line 81"/>
          <p:cNvSpPr>
            <a:spLocks noChangeShapeType="1"/>
          </p:cNvSpPr>
          <p:nvPr/>
        </p:nvSpPr>
        <p:spPr bwMode="auto">
          <a:xfrm flipV="1">
            <a:off x="1011238" y="1292225"/>
            <a:ext cx="1587" cy="4349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9" name="Line 82"/>
          <p:cNvSpPr>
            <a:spLocks noChangeShapeType="1"/>
          </p:cNvSpPr>
          <p:nvPr/>
        </p:nvSpPr>
        <p:spPr bwMode="auto">
          <a:xfrm flipH="1">
            <a:off x="885825" y="1541463"/>
            <a:ext cx="125413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0" name="Line 83"/>
          <p:cNvSpPr>
            <a:spLocks noChangeShapeType="1"/>
          </p:cNvSpPr>
          <p:nvPr/>
        </p:nvSpPr>
        <p:spPr bwMode="auto">
          <a:xfrm flipH="1">
            <a:off x="885825" y="1292225"/>
            <a:ext cx="12541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1" name="Line 84"/>
          <p:cNvSpPr>
            <a:spLocks noChangeShapeType="1"/>
          </p:cNvSpPr>
          <p:nvPr/>
        </p:nvSpPr>
        <p:spPr bwMode="auto">
          <a:xfrm flipV="1">
            <a:off x="1322388" y="1292225"/>
            <a:ext cx="1587" cy="4349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2" name="Line 85"/>
          <p:cNvSpPr>
            <a:spLocks noChangeShapeType="1"/>
          </p:cNvSpPr>
          <p:nvPr/>
        </p:nvSpPr>
        <p:spPr bwMode="auto">
          <a:xfrm flipH="1">
            <a:off x="1011238" y="1541463"/>
            <a:ext cx="3111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3" name="Freeform 86"/>
          <p:cNvSpPr>
            <a:spLocks/>
          </p:cNvSpPr>
          <p:nvPr/>
        </p:nvSpPr>
        <p:spPr bwMode="auto">
          <a:xfrm>
            <a:off x="1135063" y="1439863"/>
            <a:ext cx="125412" cy="185737"/>
          </a:xfrm>
          <a:custGeom>
            <a:avLst/>
            <a:gdLst>
              <a:gd name="T0" fmla="*/ 79 w 79"/>
              <a:gd name="T1" fmla="*/ 117 h 117"/>
              <a:gd name="T2" fmla="*/ 0 w 79"/>
              <a:gd name="T3" fmla="*/ 88 h 117"/>
              <a:gd name="T4" fmla="*/ 0 w 79"/>
              <a:gd name="T5" fmla="*/ 29 h 117"/>
              <a:gd name="T6" fmla="*/ 79 w 79"/>
              <a:gd name="T7" fmla="*/ 0 h 117"/>
              <a:gd name="T8" fmla="*/ 79 w 79"/>
              <a:gd name="T9" fmla="*/ 11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117"/>
              <a:gd name="T17" fmla="*/ 79 w 79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117">
                <a:moveTo>
                  <a:pt x="79" y="117"/>
                </a:moveTo>
                <a:lnTo>
                  <a:pt x="0" y="88"/>
                </a:lnTo>
                <a:lnTo>
                  <a:pt x="0" y="29"/>
                </a:lnTo>
                <a:lnTo>
                  <a:pt x="79" y="0"/>
                </a:lnTo>
                <a:lnTo>
                  <a:pt x="79" y="117"/>
                </a:lnTo>
                <a:close/>
              </a:path>
            </a:pathLst>
          </a:custGeom>
          <a:solidFill>
            <a:srgbClr val="00CC99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4" name="Line 87"/>
          <p:cNvSpPr>
            <a:spLocks noChangeShapeType="1"/>
          </p:cNvSpPr>
          <p:nvPr/>
        </p:nvSpPr>
        <p:spPr bwMode="auto">
          <a:xfrm flipH="1">
            <a:off x="1011238" y="1292225"/>
            <a:ext cx="3111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5" name="Freeform 88"/>
          <p:cNvSpPr>
            <a:spLocks/>
          </p:cNvSpPr>
          <p:nvPr/>
        </p:nvSpPr>
        <p:spPr bwMode="auto">
          <a:xfrm>
            <a:off x="1135063" y="1190625"/>
            <a:ext cx="125412" cy="187325"/>
          </a:xfrm>
          <a:custGeom>
            <a:avLst/>
            <a:gdLst>
              <a:gd name="T0" fmla="*/ 79 w 79"/>
              <a:gd name="T1" fmla="*/ 118 h 118"/>
              <a:gd name="T2" fmla="*/ 0 w 79"/>
              <a:gd name="T3" fmla="*/ 88 h 118"/>
              <a:gd name="T4" fmla="*/ 0 w 79"/>
              <a:gd name="T5" fmla="*/ 29 h 118"/>
              <a:gd name="T6" fmla="*/ 79 w 79"/>
              <a:gd name="T7" fmla="*/ 0 h 118"/>
              <a:gd name="T8" fmla="*/ 79 w 79"/>
              <a:gd name="T9" fmla="*/ 118 h 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118"/>
              <a:gd name="T17" fmla="*/ 79 w 79"/>
              <a:gd name="T18" fmla="*/ 118 h 1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118">
                <a:moveTo>
                  <a:pt x="79" y="118"/>
                </a:moveTo>
                <a:lnTo>
                  <a:pt x="0" y="88"/>
                </a:lnTo>
                <a:lnTo>
                  <a:pt x="0" y="29"/>
                </a:lnTo>
                <a:lnTo>
                  <a:pt x="79" y="0"/>
                </a:lnTo>
                <a:lnTo>
                  <a:pt x="79" y="118"/>
                </a:lnTo>
                <a:close/>
              </a:path>
            </a:pathLst>
          </a:custGeom>
          <a:solidFill>
            <a:srgbClr val="00CC99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6" name="Line 89"/>
          <p:cNvSpPr>
            <a:spLocks noChangeShapeType="1"/>
          </p:cNvSpPr>
          <p:nvPr/>
        </p:nvSpPr>
        <p:spPr bwMode="auto">
          <a:xfrm flipV="1">
            <a:off x="638175" y="1292225"/>
            <a:ext cx="1588" cy="4349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7" name="Line 90"/>
          <p:cNvSpPr>
            <a:spLocks noChangeShapeType="1"/>
          </p:cNvSpPr>
          <p:nvPr/>
        </p:nvSpPr>
        <p:spPr bwMode="auto">
          <a:xfrm flipH="1">
            <a:off x="638175" y="1292225"/>
            <a:ext cx="12382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8" name="Line 91"/>
          <p:cNvSpPr>
            <a:spLocks noChangeShapeType="1"/>
          </p:cNvSpPr>
          <p:nvPr/>
        </p:nvSpPr>
        <p:spPr bwMode="auto">
          <a:xfrm flipH="1">
            <a:off x="638175" y="1541463"/>
            <a:ext cx="1238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9" name="Line 92"/>
          <p:cNvSpPr>
            <a:spLocks noChangeShapeType="1"/>
          </p:cNvSpPr>
          <p:nvPr/>
        </p:nvSpPr>
        <p:spPr bwMode="auto">
          <a:xfrm flipH="1">
            <a:off x="638175" y="3408363"/>
            <a:ext cx="3111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0" name="Line 93"/>
          <p:cNvSpPr>
            <a:spLocks noChangeShapeType="1"/>
          </p:cNvSpPr>
          <p:nvPr/>
        </p:nvSpPr>
        <p:spPr bwMode="auto">
          <a:xfrm flipH="1">
            <a:off x="638175" y="3719513"/>
            <a:ext cx="1238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1" name="Line 94"/>
          <p:cNvSpPr>
            <a:spLocks noChangeShapeType="1"/>
          </p:cNvSpPr>
          <p:nvPr/>
        </p:nvSpPr>
        <p:spPr bwMode="auto">
          <a:xfrm>
            <a:off x="638175" y="3408363"/>
            <a:ext cx="1588" cy="311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2" name="Rectangle 95"/>
          <p:cNvSpPr>
            <a:spLocks noChangeArrowheads="1"/>
          </p:cNvSpPr>
          <p:nvPr/>
        </p:nvSpPr>
        <p:spPr bwMode="auto">
          <a:xfrm>
            <a:off x="1524000" y="1751013"/>
            <a:ext cx="547688" cy="873125"/>
          </a:xfrm>
          <a:prstGeom prst="rect">
            <a:avLst/>
          </a:prstGeom>
          <a:solidFill>
            <a:srgbClr val="00CC99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3" name="Line 96"/>
          <p:cNvSpPr>
            <a:spLocks noChangeShapeType="1"/>
          </p:cNvSpPr>
          <p:nvPr/>
        </p:nvSpPr>
        <p:spPr bwMode="auto">
          <a:xfrm flipH="1">
            <a:off x="1600200" y="1439863"/>
            <a:ext cx="406400" cy="79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4" name="Freeform 97"/>
          <p:cNvSpPr>
            <a:spLocks/>
          </p:cNvSpPr>
          <p:nvPr/>
        </p:nvSpPr>
        <p:spPr bwMode="auto">
          <a:xfrm>
            <a:off x="1695450" y="1346200"/>
            <a:ext cx="123825" cy="187325"/>
          </a:xfrm>
          <a:custGeom>
            <a:avLst/>
            <a:gdLst>
              <a:gd name="T0" fmla="*/ 78 w 78"/>
              <a:gd name="T1" fmla="*/ 118 h 118"/>
              <a:gd name="T2" fmla="*/ 0 w 78"/>
              <a:gd name="T3" fmla="*/ 88 h 118"/>
              <a:gd name="T4" fmla="*/ 0 w 78"/>
              <a:gd name="T5" fmla="*/ 29 h 118"/>
              <a:gd name="T6" fmla="*/ 78 w 78"/>
              <a:gd name="T7" fmla="*/ 0 h 118"/>
              <a:gd name="T8" fmla="*/ 78 w 78"/>
              <a:gd name="T9" fmla="*/ 118 h 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18"/>
              <a:gd name="T17" fmla="*/ 78 w 78"/>
              <a:gd name="T18" fmla="*/ 118 h 1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18">
                <a:moveTo>
                  <a:pt x="78" y="118"/>
                </a:moveTo>
                <a:lnTo>
                  <a:pt x="0" y="88"/>
                </a:lnTo>
                <a:lnTo>
                  <a:pt x="0" y="29"/>
                </a:lnTo>
                <a:lnTo>
                  <a:pt x="78" y="0"/>
                </a:lnTo>
                <a:lnTo>
                  <a:pt x="78" y="118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5" name="Line 98"/>
          <p:cNvSpPr>
            <a:spLocks noChangeShapeType="1"/>
          </p:cNvSpPr>
          <p:nvPr/>
        </p:nvSpPr>
        <p:spPr bwMode="auto">
          <a:xfrm>
            <a:off x="1600200" y="1447800"/>
            <a:ext cx="0" cy="13716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99"/>
          <p:cNvGrpSpPr>
            <a:grpSpLocks/>
          </p:cNvGrpSpPr>
          <p:nvPr/>
        </p:nvGrpSpPr>
        <p:grpSpPr bwMode="auto">
          <a:xfrm>
            <a:off x="1447800" y="2781300"/>
            <a:ext cx="153988" cy="74613"/>
            <a:chOff x="3219" y="2302"/>
            <a:chExt cx="118" cy="34"/>
          </a:xfrm>
        </p:grpSpPr>
        <p:sp>
          <p:nvSpPr>
            <p:cNvPr id="5174" name="Line 100"/>
            <p:cNvSpPr>
              <a:spLocks noChangeShapeType="1"/>
            </p:cNvSpPr>
            <p:nvPr/>
          </p:nvSpPr>
          <p:spPr bwMode="auto">
            <a:xfrm flipH="1">
              <a:off x="3267" y="2318"/>
              <a:ext cx="7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5" name="Freeform 101"/>
            <p:cNvSpPr>
              <a:spLocks/>
            </p:cNvSpPr>
            <p:nvPr/>
          </p:nvSpPr>
          <p:spPr bwMode="auto">
            <a:xfrm>
              <a:off x="3219" y="2302"/>
              <a:ext cx="52" cy="34"/>
            </a:xfrm>
            <a:custGeom>
              <a:avLst/>
              <a:gdLst>
                <a:gd name="T0" fmla="*/ 52 w 52"/>
                <a:gd name="T1" fmla="*/ 0 h 34"/>
                <a:gd name="T2" fmla="*/ 0 w 52"/>
                <a:gd name="T3" fmla="*/ 16 h 34"/>
                <a:gd name="T4" fmla="*/ 52 w 52"/>
                <a:gd name="T5" fmla="*/ 34 h 34"/>
                <a:gd name="T6" fmla="*/ 52 w 52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34"/>
                <a:gd name="T14" fmla="*/ 52 w 5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34">
                  <a:moveTo>
                    <a:pt x="52" y="0"/>
                  </a:moveTo>
                  <a:lnTo>
                    <a:pt x="0" y="16"/>
                  </a:lnTo>
                  <a:lnTo>
                    <a:pt x="5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02"/>
          <p:cNvGrpSpPr>
            <a:grpSpLocks/>
          </p:cNvGrpSpPr>
          <p:nvPr/>
        </p:nvGrpSpPr>
        <p:grpSpPr bwMode="auto">
          <a:xfrm>
            <a:off x="1981200" y="1439863"/>
            <a:ext cx="53975" cy="1493837"/>
            <a:chOff x="3556" y="1417"/>
            <a:chExt cx="34" cy="941"/>
          </a:xfrm>
        </p:grpSpPr>
        <p:sp>
          <p:nvSpPr>
            <p:cNvPr id="5172" name="Line 103"/>
            <p:cNvSpPr>
              <a:spLocks noChangeShapeType="1"/>
            </p:cNvSpPr>
            <p:nvPr/>
          </p:nvSpPr>
          <p:spPr bwMode="auto">
            <a:xfrm flipV="1">
              <a:off x="3572" y="1464"/>
              <a:ext cx="1" cy="89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3" name="Freeform 104"/>
            <p:cNvSpPr>
              <a:spLocks/>
            </p:cNvSpPr>
            <p:nvPr/>
          </p:nvSpPr>
          <p:spPr bwMode="auto">
            <a:xfrm>
              <a:off x="3556" y="1417"/>
              <a:ext cx="34" cy="52"/>
            </a:xfrm>
            <a:custGeom>
              <a:avLst/>
              <a:gdLst>
                <a:gd name="T0" fmla="*/ 34 w 34"/>
                <a:gd name="T1" fmla="*/ 52 h 52"/>
                <a:gd name="T2" fmla="*/ 16 w 34"/>
                <a:gd name="T3" fmla="*/ 0 h 52"/>
                <a:gd name="T4" fmla="*/ 0 w 34"/>
                <a:gd name="T5" fmla="*/ 52 h 52"/>
                <a:gd name="T6" fmla="*/ 34 w 34"/>
                <a:gd name="T7" fmla="*/ 52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52"/>
                <a:gd name="T14" fmla="*/ 34 w 34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52">
                  <a:moveTo>
                    <a:pt x="34" y="52"/>
                  </a:moveTo>
                  <a:lnTo>
                    <a:pt x="16" y="0"/>
                  </a:lnTo>
                  <a:lnTo>
                    <a:pt x="0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68" name="Rectangle 105"/>
          <p:cNvSpPr>
            <a:spLocks noChangeArrowheads="1"/>
          </p:cNvSpPr>
          <p:nvPr/>
        </p:nvSpPr>
        <p:spPr bwMode="auto">
          <a:xfrm>
            <a:off x="533400" y="4178300"/>
            <a:ext cx="17303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9" name="Rectangle 106"/>
          <p:cNvSpPr>
            <a:spLocks noChangeArrowheads="1"/>
          </p:cNvSpPr>
          <p:nvPr/>
        </p:nvSpPr>
        <p:spPr bwMode="auto">
          <a:xfrm>
            <a:off x="381000" y="4495800"/>
            <a:ext cx="27225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rgbClr val="FF3300"/>
                </a:solidFill>
              </a:rPr>
              <a:t>HYBRID  COMPRESSION</a:t>
            </a:r>
          </a:p>
          <a:p>
            <a:pPr algn="l"/>
            <a:r>
              <a:rPr lang="en-US" sz="1600" b="1">
                <a:solidFill>
                  <a:srgbClr val="000000"/>
                </a:solidFill>
              </a:rPr>
              <a:t>1.8K   2400 W   LHC –CERN</a:t>
            </a:r>
          </a:p>
          <a:p>
            <a:pPr algn="l"/>
            <a:r>
              <a:rPr lang="en-US" sz="1600" b="1">
                <a:solidFill>
                  <a:srgbClr val="0000CC"/>
                </a:solidFill>
              </a:rPr>
              <a:t>1.8K   5000 W   BNL MeRHIC</a:t>
            </a:r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5170" name="Freeform 107"/>
          <p:cNvSpPr>
            <a:spLocks/>
          </p:cNvSpPr>
          <p:nvPr/>
        </p:nvSpPr>
        <p:spPr bwMode="auto">
          <a:xfrm>
            <a:off x="1933575" y="3124200"/>
            <a:ext cx="152400" cy="123825"/>
          </a:xfrm>
          <a:custGeom>
            <a:avLst/>
            <a:gdLst>
              <a:gd name="T0" fmla="*/ 47 w 96"/>
              <a:gd name="T1" fmla="*/ 0 h 78"/>
              <a:gd name="T2" fmla="*/ 0 w 96"/>
              <a:gd name="T3" fmla="*/ 78 h 78"/>
              <a:gd name="T4" fmla="*/ 96 w 96"/>
              <a:gd name="T5" fmla="*/ 78 h 78"/>
              <a:gd name="T6" fmla="*/ 47 w 96"/>
              <a:gd name="T7" fmla="*/ 0 h 78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78"/>
              <a:gd name="T14" fmla="*/ 96 w 96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78">
                <a:moveTo>
                  <a:pt x="47" y="0"/>
                </a:moveTo>
                <a:lnTo>
                  <a:pt x="0" y="78"/>
                </a:lnTo>
                <a:lnTo>
                  <a:pt x="96" y="78"/>
                </a:lnTo>
                <a:lnTo>
                  <a:pt x="47" y="0"/>
                </a:lnTo>
                <a:close/>
              </a:path>
            </a:pathLst>
          </a:custGeom>
          <a:solidFill>
            <a:srgbClr val="3366FF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1" name="Text Box 108"/>
          <p:cNvSpPr txBox="1">
            <a:spLocks noChangeArrowheads="1"/>
          </p:cNvSpPr>
          <p:nvPr/>
        </p:nvSpPr>
        <p:spPr bwMode="auto">
          <a:xfrm>
            <a:off x="5105400" y="1828800"/>
            <a:ext cx="790575" cy="1096963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4.5K</a:t>
            </a:r>
          </a:p>
          <a:p>
            <a:r>
              <a:rPr lang="en-US"/>
              <a:t>plant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2" descr="C:\Documents and Settings\dejan.C-AD\My Documents\MEeIC\TALK\BendingMagnets atIP_fippe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1988" y="895350"/>
            <a:ext cx="38544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0"/>
            <a:ext cx="8229600" cy="1143000"/>
          </a:xfrm>
        </p:spPr>
        <p:txBody>
          <a:bodyPr/>
          <a:lstStyle/>
          <a:p>
            <a:r>
              <a:rPr lang="en-US" sz="2800" b="0" dirty="0">
                <a:solidFill>
                  <a:srgbClr val="003399"/>
                </a:solidFill>
                <a:latin typeface="Comic Sans MS"/>
                <a:ea typeface="ＭＳ Ｐゴシック" pitchFamily="-106" charset="-128"/>
                <a:cs typeface="Comic Sans MS"/>
              </a:rPr>
              <a:t>RHIC lattice modification – Steven </a:t>
            </a:r>
            <a:r>
              <a:rPr lang="en-US" sz="2800" b="0" dirty="0" err="1">
                <a:solidFill>
                  <a:srgbClr val="003399"/>
                </a:solidFill>
                <a:latin typeface="Comic Sans MS"/>
                <a:ea typeface="ＭＳ Ｐゴシック" pitchFamily="-106" charset="-128"/>
                <a:cs typeface="Comic Sans MS"/>
              </a:rPr>
              <a:t>Tepikian</a:t>
            </a:r>
            <a:endParaRPr lang="en-US" sz="2800" b="0" dirty="0">
              <a:solidFill>
                <a:srgbClr val="003399"/>
              </a:solidFill>
              <a:latin typeface="Comic Sans MS"/>
              <a:ea typeface="ＭＳ Ｐゴシック" pitchFamily="-106" charset="-128"/>
              <a:cs typeface="Comic Sans MS"/>
            </a:endParaRPr>
          </a:p>
        </p:txBody>
      </p:sp>
      <p:pic>
        <p:nvPicPr>
          <p:cNvPr id="36869" name="Picture 8" descr="C:\Documents and Settings\dejan.C-AD\My Documents\MEeIC\TALK\BendingMagnets atI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425" y="655638"/>
            <a:ext cx="3857625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14"/>
          <p:cNvSpPr>
            <a:spLocks noChangeArrowheads="1"/>
          </p:cNvSpPr>
          <p:nvPr/>
        </p:nvSpPr>
        <p:spPr bwMode="auto">
          <a:xfrm>
            <a:off x="4029075" y="2009775"/>
            <a:ext cx="933450" cy="7334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72" name="Rectangle 16"/>
          <p:cNvSpPr>
            <a:spLocks noChangeArrowheads="1"/>
          </p:cNvSpPr>
          <p:nvPr/>
        </p:nvSpPr>
        <p:spPr bwMode="auto">
          <a:xfrm>
            <a:off x="5021263" y="2001838"/>
            <a:ext cx="261937" cy="741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73" name="Rectangle 24"/>
          <p:cNvSpPr>
            <a:spLocks noChangeArrowheads="1"/>
          </p:cNvSpPr>
          <p:nvPr/>
        </p:nvSpPr>
        <p:spPr bwMode="auto">
          <a:xfrm>
            <a:off x="7724775" y="0"/>
            <a:ext cx="1228725" cy="247650"/>
          </a:xfrm>
          <a:prstGeom prst="rect">
            <a:avLst/>
          </a:prstGeom>
          <a:noFill/>
          <a:ln w="28575">
            <a:solidFill>
              <a:srgbClr val="993366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Line 25"/>
          <p:cNvSpPr>
            <a:spLocks noChangeShapeType="1"/>
          </p:cNvSpPr>
          <p:nvPr/>
        </p:nvSpPr>
        <p:spPr bwMode="auto">
          <a:xfrm flipH="1">
            <a:off x="7353300" y="123825"/>
            <a:ext cx="371475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Rectangle 26"/>
          <p:cNvSpPr>
            <a:spLocks noChangeArrowheads="1"/>
          </p:cNvSpPr>
          <p:nvPr/>
        </p:nvSpPr>
        <p:spPr bwMode="auto">
          <a:xfrm rot="-1217855">
            <a:off x="7258050" y="0"/>
            <a:ext cx="95250" cy="2667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76" name="Line 27"/>
          <p:cNvSpPr>
            <a:spLocks noChangeShapeType="1"/>
          </p:cNvSpPr>
          <p:nvPr/>
        </p:nvSpPr>
        <p:spPr bwMode="auto">
          <a:xfrm flipH="1">
            <a:off x="6543675" y="133350"/>
            <a:ext cx="752475" cy="6000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77" name="Rectangle 28"/>
          <p:cNvSpPr>
            <a:spLocks noChangeArrowheads="1"/>
          </p:cNvSpPr>
          <p:nvPr/>
        </p:nvSpPr>
        <p:spPr bwMode="auto">
          <a:xfrm rot="-2177563">
            <a:off x="6477000" y="590550"/>
            <a:ext cx="95250" cy="2667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78" name="Line 29"/>
          <p:cNvSpPr>
            <a:spLocks noChangeShapeType="1"/>
          </p:cNvSpPr>
          <p:nvPr/>
        </p:nvSpPr>
        <p:spPr bwMode="auto">
          <a:xfrm flipV="1">
            <a:off x="5038725" y="1562100"/>
            <a:ext cx="466725" cy="6096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79" name="Rectangle 31"/>
          <p:cNvSpPr>
            <a:spLocks noChangeArrowheads="1"/>
          </p:cNvSpPr>
          <p:nvPr/>
        </p:nvSpPr>
        <p:spPr bwMode="auto">
          <a:xfrm rot="-1552444">
            <a:off x="5524500" y="1390650"/>
            <a:ext cx="95250" cy="2667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6880" name="Line 32"/>
          <p:cNvSpPr>
            <a:spLocks noChangeShapeType="1"/>
          </p:cNvSpPr>
          <p:nvPr/>
        </p:nvSpPr>
        <p:spPr bwMode="auto">
          <a:xfrm flipV="1">
            <a:off x="5572125" y="742950"/>
            <a:ext cx="933450" cy="771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pic>
        <p:nvPicPr>
          <p:cNvPr id="18" name="Picture 3" descr="C:\Documents and Settings\dejan.C-AD\My Documents\MEeIC\TALK\TepikianRHIC_IP_withoutD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6275" y="3081002"/>
            <a:ext cx="4645025" cy="35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851400" y="4083050"/>
            <a:ext cx="1124340" cy="39754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0099"/>
                </a:solidFill>
                <a:latin typeface="Symbol" pitchFamily="-106" charset="2"/>
              </a:rPr>
              <a:t>b</a:t>
            </a:r>
            <a:r>
              <a:rPr lang="en-US" sz="2000" baseline="40000" dirty="0" smtClean="0">
                <a:solidFill>
                  <a:srgbClr val="000099"/>
                </a:solidFill>
                <a:latin typeface="Symbol" pitchFamily="-106" charset="2"/>
              </a:rPr>
              <a:t>*</a:t>
            </a:r>
            <a:r>
              <a:rPr lang="en-US" sz="2000" dirty="0" smtClean="0">
                <a:solidFill>
                  <a:srgbClr val="000099"/>
                </a:solidFill>
              </a:rPr>
              <a:t>=0.4 </a:t>
            </a:r>
            <a:r>
              <a:rPr lang="en-US" sz="2000" dirty="0" err="1">
                <a:solidFill>
                  <a:srgbClr val="000099"/>
                </a:solidFill>
              </a:rPr>
              <a:t>m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96"/>
          <p:cNvSpPr txBox="1">
            <a:spLocks noChangeArrowheads="1"/>
          </p:cNvSpPr>
          <p:nvPr/>
        </p:nvSpPr>
        <p:spPr bwMode="auto">
          <a:xfrm>
            <a:off x="7156450" y="871538"/>
            <a:ext cx="1590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A50021"/>
                </a:solidFill>
                <a:latin typeface="Times New Roman" pitchFamily="-110" charset="0"/>
                <a:ea typeface="Comic Sans MS" pitchFamily="-110" charset="0"/>
                <a:cs typeface="Comic Sans MS" pitchFamily="-110" charset="0"/>
              </a:rPr>
              <a:t>3 recirculating passes</a:t>
            </a:r>
          </a:p>
          <a:p>
            <a:pPr algn="ctr"/>
            <a:r>
              <a:rPr lang="en-US" sz="1200">
                <a:solidFill>
                  <a:srgbClr val="A50021"/>
                </a:solidFill>
                <a:latin typeface="Times New Roman" pitchFamily="-110" charset="0"/>
                <a:ea typeface="Comic Sans MS" pitchFamily="-110" charset="0"/>
                <a:cs typeface="Comic Sans MS" pitchFamily="-110" charset="0"/>
              </a:rPr>
              <a:t>0.74,  2.05,  3.35 GeV</a:t>
            </a:r>
          </a:p>
        </p:txBody>
      </p:sp>
      <p:pic>
        <p:nvPicPr>
          <p:cNvPr id="28675" name="Picture 4" descr="902-06-01-SITE_rhic2-layout-10-10-08-Model-0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981994" y="-1953419"/>
            <a:ext cx="5029200" cy="777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Arc 56"/>
          <p:cNvSpPr/>
          <p:nvPr/>
        </p:nvSpPr>
        <p:spPr bwMode="auto">
          <a:xfrm rot="21480000">
            <a:off x="6370638" y="1720850"/>
            <a:ext cx="2886075" cy="484188"/>
          </a:xfrm>
          <a:prstGeom prst="arc">
            <a:avLst>
              <a:gd name="adj1" fmla="val 16423884"/>
              <a:gd name="adj2" fmla="val 21297500"/>
            </a:avLst>
          </a:prstGeom>
          <a:ln w="38100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 rot="21480000">
            <a:off x="7192963" y="1997075"/>
            <a:ext cx="1841500" cy="15875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 bwMode="auto">
          <a:xfrm rot="21480000">
            <a:off x="6346825" y="2068513"/>
            <a:ext cx="2886075" cy="484187"/>
          </a:xfrm>
          <a:prstGeom prst="arc">
            <a:avLst>
              <a:gd name="adj1" fmla="val 16423884"/>
              <a:gd name="adj2" fmla="val 21297500"/>
            </a:avLst>
          </a:prstGeom>
          <a:ln w="38100" cap="flat" cmpd="dbl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60" name="Arc 59"/>
          <p:cNvSpPr/>
          <p:nvPr/>
        </p:nvSpPr>
        <p:spPr bwMode="auto">
          <a:xfrm rot="21480000">
            <a:off x="7221538" y="2017713"/>
            <a:ext cx="866775" cy="866775"/>
          </a:xfrm>
          <a:prstGeom prst="arc">
            <a:avLst>
              <a:gd name="adj1" fmla="val 16200000"/>
              <a:gd name="adj2" fmla="val 18929756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 rot="10680000">
            <a:off x="7380288" y="1585913"/>
            <a:ext cx="422275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 bwMode="auto">
          <a:xfrm rot="10680000">
            <a:off x="7627938" y="1577975"/>
            <a:ext cx="514350" cy="1588"/>
          </a:xfrm>
          <a:prstGeom prst="line">
            <a:avLst/>
          </a:prstGeom>
          <a:ln w="76200" cap="flat" cmpd="tri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Can 64"/>
          <p:cNvSpPr>
            <a:spLocks noChangeAspect="1"/>
          </p:cNvSpPr>
          <p:nvPr/>
        </p:nvSpPr>
        <p:spPr bwMode="auto">
          <a:xfrm rot="16080000">
            <a:off x="8312944" y="1553369"/>
            <a:ext cx="34925" cy="23813"/>
          </a:xfrm>
          <a:prstGeom prst="can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66" name="Can 65"/>
          <p:cNvSpPr>
            <a:spLocks noChangeAspect="1"/>
          </p:cNvSpPr>
          <p:nvPr/>
        </p:nvSpPr>
        <p:spPr bwMode="auto">
          <a:xfrm rot="16080000">
            <a:off x="8280400" y="1554163"/>
            <a:ext cx="33338" cy="23812"/>
          </a:xfrm>
          <a:prstGeom prst="can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67" name="Can 66"/>
          <p:cNvSpPr>
            <a:spLocks noChangeAspect="1"/>
          </p:cNvSpPr>
          <p:nvPr/>
        </p:nvSpPr>
        <p:spPr bwMode="auto">
          <a:xfrm rot="16080000">
            <a:off x="8248650" y="1555751"/>
            <a:ext cx="33337" cy="23812"/>
          </a:xfrm>
          <a:prstGeom prst="can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68" name="Can 67"/>
          <p:cNvSpPr>
            <a:spLocks noChangeAspect="1"/>
          </p:cNvSpPr>
          <p:nvPr/>
        </p:nvSpPr>
        <p:spPr bwMode="auto">
          <a:xfrm rot="16080000">
            <a:off x="8215313" y="1557338"/>
            <a:ext cx="34925" cy="22225"/>
          </a:xfrm>
          <a:prstGeom prst="can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69" name="Can 68"/>
          <p:cNvSpPr>
            <a:spLocks noChangeAspect="1"/>
          </p:cNvSpPr>
          <p:nvPr/>
        </p:nvSpPr>
        <p:spPr bwMode="auto">
          <a:xfrm rot="16080000">
            <a:off x="8345488" y="1550987"/>
            <a:ext cx="33338" cy="23813"/>
          </a:xfrm>
          <a:prstGeom prst="can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 rot="18780000">
            <a:off x="8047038" y="2095500"/>
            <a:ext cx="0" cy="257175"/>
          </a:xfrm>
          <a:prstGeom prst="line">
            <a:avLst/>
          </a:prstGeom>
          <a:ln w="76200" cap="flat" cmpd="tri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 noChangeAspect="1"/>
          </p:cNvCxnSpPr>
          <p:nvPr/>
        </p:nvCxnSpPr>
        <p:spPr bwMode="auto">
          <a:xfrm rot="10680000">
            <a:off x="7391400" y="2020888"/>
            <a:ext cx="246063" cy="1587"/>
          </a:xfrm>
          <a:prstGeom prst="line">
            <a:avLst/>
          </a:prstGeom>
          <a:ln w="76200" cap="flat" cmpd="tri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Arc 73"/>
          <p:cNvSpPr/>
          <p:nvPr/>
        </p:nvSpPr>
        <p:spPr bwMode="auto">
          <a:xfrm rot="21480000">
            <a:off x="7999413" y="1560513"/>
            <a:ext cx="866775" cy="866775"/>
          </a:xfrm>
          <a:prstGeom prst="arc">
            <a:avLst>
              <a:gd name="adj1" fmla="val 16200000"/>
              <a:gd name="adj2" fmla="val 8084204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cxnSp>
        <p:nvCxnSpPr>
          <p:cNvPr id="75" name="Straight Connector 74"/>
          <p:cNvCxnSpPr/>
          <p:nvPr/>
        </p:nvCxnSpPr>
        <p:spPr bwMode="auto">
          <a:xfrm rot="21480000" flipV="1">
            <a:off x="8139113" y="1565275"/>
            <a:ext cx="288925" cy="1588"/>
          </a:xfrm>
          <a:prstGeom prst="line">
            <a:avLst/>
          </a:prstGeom>
          <a:ln w="76200" cap="flat" cmpd="tri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rot="21480000" flipV="1">
            <a:off x="7377113" y="1592263"/>
            <a:ext cx="247650" cy="0"/>
          </a:xfrm>
          <a:prstGeom prst="line">
            <a:avLst/>
          </a:prstGeom>
          <a:ln w="76200" cap="flat" cmpd="tri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66"/>
          <p:cNvSpPr txBox="1">
            <a:spLocks noChangeArrowheads="1"/>
          </p:cNvSpPr>
          <p:nvPr/>
        </p:nvSpPr>
        <p:spPr bwMode="auto">
          <a:xfrm>
            <a:off x="7785100" y="2590800"/>
            <a:ext cx="1173163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000"/>
                </a:solidFill>
                <a:latin typeface="Times New Roman"/>
                <a:ea typeface="Comic Sans MS" pitchFamily="-111" charset="0"/>
                <a:cs typeface="Comic Sans MS" pitchFamily="-111" charset="0"/>
              </a:rPr>
              <a:t>180</a:t>
            </a:r>
            <a:r>
              <a:rPr lang="en-US" sz="1050" baseline="30000" dirty="0">
                <a:solidFill>
                  <a:srgbClr val="FF0000"/>
                </a:solidFill>
                <a:latin typeface="Times New Roman"/>
                <a:ea typeface="Comic Sans MS" pitchFamily="-111" charset="0"/>
                <a:cs typeface="Comic Sans MS" pitchFamily="-111" charset="0"/>
              </a:rPr>
              <a:t>o</a:t>
            </a:r>
            <a:r>
              <a:rPr lang="en-US" sz="1050" dirty="0">
                <a:solidFill>
                  <a:srgbClr val="FF0000"/>
                </a:solidFill>
                <a:latin typeface="Times New Roman"/>
                <a:ea typeface="Comic Sans MS" pitchFamily="-111" charset="0"/>
                <a:cs typeface="Comic Sans MS" pitchFamily="-111" charset="0"/>
              </a:rPr>
              <a:t>+45</a:t>
            </a:r>
            <a:r>
              <a:rPr lang="en-US" sz="1050" baseline="30000" dirty="0">
                <a:solidFill>
                  <a:srgbClr val="FF0000"/>
                </a:solidFill>
                <a:latin typeface="Times New Roman"/>
                <a:ea typeface="Comic Sans MS" pitchFamily="-111" charset="0"/>
                <a:cs typeface="Comic Sans MS" pitchFamily="-111" charset="0"/>
              </a:rPr>
              <a:t>o</a:t>
            </a:r>
            <a:r>
              <a:rPr lang="en-US" sz="1050" dirty="0">
                <a:solidFill>
                  <a:srgbClr val="FF0000"/>
                </a:solidFill>
                <a:latin typeface="Times New Roman"/>
                <a:ea typeface="Comic Sans MS" pitchFamily="-111" charset="0"/>
                <a:cs typeface="Comic Sans MS" pitchFamily="-111" charset="0"/>
              </a:rPr>
              <a:t> arc,</a:t>
            </a:r>
          </a:p>
          <a:p>
            <a:pPr>
              <a:defRPr/>
            </a:pPr>
            <a:r>
              <a:rPr lang="en-US" sz="1050" dirty="0">
                <a:solidFill>
                  <a:srgbClr val="FF0000"/>
                </a:solidFill>
                <a:latin typeface="Times New Roman"/>
                <a:ea typeface="Comic Sans MS" pitchFamily="-111" charset="0"/>
                <a:cs typeface="Comic Sans MS" pitchFamily="-111" charset="0"/>
              </a:rPr>
              <a:t> &lt;R&gt; ~ 8 m</a:t>
            </a:r>
          </a:p>
          <a:p>
            <a:pPr>
              <a:defRPr/>
            </a:pPr>
            <a:endParaRPr lang="en-US" sz="1050" dirty="0">
              <a:solidFill>
                <a:srgbClr val="FF0000"/>
              </a:solidFill>
              <a:latin typeface="Times New Roman"/>
              <a:ea typeface="Comic Sans MS" pitchFamily="-111" charset="0"/>
              <a:cs typeface="Comic Sans MS" pitchFamily="-111" charset="0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1482725" y="1873250"/>
            <a:ext cx="596900" cy="4763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flipV="1">
            <a:off x="884238" y="1871663"/>
            <a:ext cx="598487" cy="7937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 bwMode="auto">
          <a:xfrm>
            <a:off x="542925" y="1838325"/>
            <a:ext cx="341313" cy="7461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cxnSp>
        <p:nvCxnSpPr>
          <p:cNvPr id="88" name="Straight Connector 87"/>
          <p:cNvCxnSpPr>
            <a:cxnSpLocks noChangeAspect="1"/>
          </p:cNvCxnSpPr>
          <p:nvPr/>
        </p:nvCxnSpPr>
        <p:spPr bwMode="auto">
          <a:xfrm flipV="1">
            <a:off x="1679575" y="2028825"/>
            <a:ext cx="5137150" cy="146050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 noChangeAspect="1"/>
          </p:cNvCxnSpPr>
          <p:nvPr/>
        </p:nvCxnSpPr>
        <p:spPr bwMode="auto">
          <a:xfrm flipV="1">
            <a:off x="1570038" y="1620838"/>
            <a:ext cx="5137150" cy="146050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101" idx="0"/>
          </p:cNvCxnSpPr>
          <p:nvPr/>
        </p:nvCxnSpPr>
        <p:spPr bwMode="auto">
          <a:xfrm rot="10800000" flipV="1">
            <a:off x="2589213" y="2141538"/>
            <a:ext cx="354012" cy="7937"/>
          </a:xfrm>
          <a:prstGeom prst="line">
            <a:avLst/>
          </a:prstGeom>
          <a:ln w="76200" cap="flat" cmpd="tri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 bwMode="auto">
          <a:xfrm rot="10800000" flipV="1">
            <a:off x="3028950" y="1714500"/>
            <a:ext cx="296863" cy="4763"/>
          </a:xfrm>
          <a:prstGeom prst="line">
            <a:avLst/>
          </a:prstGeom>
          <a:ln w="76200" cap="flat" cmpd="tri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cxnSpLocks/>
            <a:stCxn id="103" idx="2"/>
            <a:endCxn id="94" idx="0"/>
          </p:cNvCxnSpPr>
          <p:nvPr/>
        </p:nvCxnSpPr>
        <p:spPr bwMode="auto">
          <a:xfrm flipH="1">
            <a:off x="2574925" y="1720850"/>
            <a:ext cx="455613" cy="20638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stCxn id="94" idx="2"/>
          </p:cNvCxnSpPr>
          <p:nvPr/>
        </p:nvCxnSpPr>
        <p:spPr bwMode="auto">
          <a:xfrm rot="10800000" flipV="1">
            <a:off x="1951038" y="1762125"/>
            <a:ext cx="446087" cy="92075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>
            <a:spLocks noChangeAspect="1"/>
          </p:cNvSpPr>
          <p:nvPr/>
        </p:nvSpPr>
        <p:spPr bwMode="auto">
          <a:xfrm rot="10800000" flipH="1">
            <a:off x="1606550" y="1741488"/>
            <a:ext cx="1981200" cy="1981200"/>
          </a:xfrm>
          <a:prstGeom prst="arc">
            <a:avLst>
              <a:gd name="adj1" fmla="val 5475392"/>
              <a:gd name="adj2" fmla="val 6096005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95" name="Straight Connector 94"/>
          <p:cNvCxnSpPr>
            <a:cxnSpLocks/>
          </p:cNvCxnSpPr>
          <p:nvPr/>
        </p:nvCxnSpPr>
        <p:spPr bwMode="auto">
          <a:xfrm rot="10800000" flipV="1">
            <a:off x="1338263" y="1873250"/>
            <a:ext cx="404812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Arc 95"/>
          <p:cNvSpPr>
            <a:spLocks noChangeAspect="1"/>
          </p:cNvSpPr>
          <p:nvPr/>
        </p:nvSpPr>
        <p:spPr bwMode="auto">
          <a:xfrm flipH="1">
            <a:off x="552450" y="1903413"/>
            <a:ext cx="1187450" cy="1189037"/>
          </a:xfrm>
          <a:prstGeom prst="arc">
            <a:avLst>
              <a:gd name="adj1" fmla="val 17185498"/>
              <a:gd name="adj2" fmla="val 8178001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97" name="Arc 96"/>
          <p:cNvSpPr>
            <a:spLocks noChangeAspect="1"/>
          </p:cNvSpPr>
          <p:nvPr/>
        </p:nvSpPr>
        <p:spPr bwMode="auto">
          <a:xfrm rot="10800000" flipH="1">
            <a:off x="346075" y="1873250"/>
            <a:ext cx="1981200" cy="1982788"/>
          </a:xfrm>
          <a:prstGeom prst="arc">
            <a:avLst>
              <a:gd name="adj1" fmla="val 5370568"/>
              <a:gd name="adj2" fmla="val 6096005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1130300" y="1827213"/>
            <a:ext cx="211138" cy="9683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sp>
        <p:nvSpPr>
          <p:cNvPr id="99" name="Rectangle 98"/>
          <p:cNvSpPr/>
          <p:nvPr/>
        </p:nvSpPr>
        <p:spPr bwMode="auto">
          <a:xfrm>
            <a:off x="1739900" y="1824038"/>
            <a:ext cx="212725" cy="10795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cxnSp>
        <p:nvCxnSpPr>
          <p:cNvPr id="100" name="Straight Connector 99"/>
          <p:cNvCxnSpPr>
            <a:cxnSpLocks/>
          </p:cNvCxnSpPr>
          <p:nvPr/>
        </p:nvCxnSpPr>
        <p:spPr bwMode="auto">
          <a:xfrm rot="10800000" flipV="1">
            <a:off x="977900" y="1890713"/>
            <a:ext cx="161925" cy="3810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Arc 100"/>
          <p:cNvSpPr>
            <a:spLocks noChangeAspect="1"/>
          </p:cNvSpPr>
          <p:nvPr/>
        </p:nvSpPr>
        <p:spPr bwMode="auto">
          <a:xfrm flipH="1">
            <a:off x="1985963" y="2149475"/>
            <a:ext cx="1189037" cy="1189038"/>
          </a:xfrm>
          <a:prstGeom prst="arc">
            <a:avLst>
              <a:gd name="adj1" fmla="val 16143752"/>
              <a:gd name="adj2" fmla="val 18901520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03" name="Arc 102"/>
          <p:cNvSpPr>
            <a:spLocks noChangeAspect="1"/>
          </p:cNvSpPr>
          <p:nvPr/>
        </p:nvSpPr>
        <p:spPr bwMode="auto">
          <a:xfrm rot="10800000">
            <a:off x="2597150" y="1719263"/>
            <a:ext cx="904875" cy="906462"/>
          </a:xfrm>
          <a:prstGeom prst="arc">
            <a:avLst>
              <a:gd name="adj1" fmla="val 4090840"/>
              <a:gd name="adj2" fmla="val 5256822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04" name="Arc 103"/>
          <p:cNvSpPr>
            <a:spLocks noChangeAspect="1"/>
          </p:cNvSpPr>
          <p:nvPr/>
        </p:nvSpPr>
        <p:spPr bwMode="auto">
          <a:xfrm rot="10800000">
            <a:off x="1562100" y="1568450"/>
            <a:ext cx="593725" cy="593725"/>
          </a:xfrm>
          <a:prstGeom prst="arc">
            <a:avLst>
              <a:gd name="adj1" fmla="val 14316517"/>
              <a:gd name="adj2" fmla="val 15695697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cxnSp>
        <p:nvCxnSpPr>
          <p:cNvPr id="105" name="Straight Connector 104"/>
          <p:cNvCxnSpPr>
            <a:cxnSpLocks/>
            <a:stCxn id="104" idx="2"/>
            <a:endCxn id="106" idx="2"/>
          </p:cNvCxnSpPr>
          <p:nvPr/>
        </p:nvCxnSpPr>
        <p:spPr bwMode="auto">
          <a:xfrm rot="10800000" flipV="1">
            <a:off x="1239838" y="2159000"/>
            <a:ext cx="661987" cy="80963"/>
          </a:xfrm>
          <a:prstGeom prst="line">
            <a:avLst/>
          </a:prstGeom>
          <a:ln w="76200" cap="flat" cmpd="tri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Arc 105"/>
          <p:cNvSpPr>
            <a:spLocks noChangeAspect="1"/>
          </p:cNvSpPr>
          <p:nvPr/>
        </p:nvSpPr>
        <p:spPr bwMode="auto">
          <a:xfrm rot="10800000">
            <a:off x="898525" y="2236788"/>
            <a:ext cx="792163" cy="793750"/>
          </a:xfrm>
          <a:prstGeom prst="arc">
            <a:avLst>
              <a:gd name="adj1" fmla="val 13548947"/>
              <a:gd name="adj2" fmla="val 4927365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8714" name="TextBox 119"/>
          <p:cNvSpPr txBox="1">
            <a:spLocks noChangeArrowheads="1"/>
          </p:cNvSpPr>
          <p:nvPr/>
        </p:nvSpPr>
        <p:spPr bwMode="auto">
          <a:xfrm rot="-5400000">
            <a:off x="-548481" y="2201069"/>
            <a:ext cx="1581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itchFamily="-110" charset="0"/>
              </a:rPr>
              <a:t>Arc &lt;R&gt;=9 m </a:t>
            </a:r>
          </a:p>
        </p:txBody>
      </p:sp>
      <p:cxnSp>
        <p:nvCxnSpPr>
          <p:cNvPr id="110" name="Straight Connector 109"/>
          <p:cNvCxnSpPr>
            <a:cxnSpLocks/>
            <a:endCxn id="104" idx="0"/>
          </p:cNvCxnSpPr>
          <p:nvPr/>
        </p:nvCxnSpPr>
        <p:spPr bwMode="auto">
          <a:xfrm rot="10800000" flipV="1">
            <a:off x="2014538" y="1744663"/>
            <a:ext cx="889000" cy="374650"/>
          </a:xfrm>
          <a:prstGeom prst="line">
            <a:avLst/>
          </a:prstGeom>
          <a:ln w="76200" cap="flat" cmpd="tri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Arc 110"/>
          <p:cNvSpPr>
            <a:spLocks noChangeAspect="1"/>
          </p:cNvSpPr>
          <p:nvPr/>
        </p:nvSpPr>
        <p:spPr bwMode="auto">
          <a:xfrm rot="10800000">
            <a:off x="1146175" y="2251075"/>
            <a:ext cx="198438" cy="198438"/>
          </a:xfrm>
          <a:prstGeom prst="arc">
            <a:avLst>
              <a:gd name="adj1" fmla="val 16441987"/>
              <a:gd name="adj2" fmla="val 5256822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12" name="Arc 111"/>
          <p:cNvSpPr>
            <a:spLocks noChangeAspect="1"/>
          </p:cNvSpPr>
          <p:nvPr/>
        </p:nvSpPr>
        <p:spPr bwMode="auto">
          <a:xfrm rot="10800000">
            <a:off x="1412875" y="2462213"/>
            <a:ext cx="906463" cy="906462"/>
          </a:xfrm>
          <a:prstGeom prst="arc">
            <a:avLst>
              <a:gd name="adj1" fmla="val 5355033"/>
              <a:gd name="adj2" fmla="val 7086417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2070100" y="2495550"/>
            <a:ext cx="63500" cy="635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sp>
        <p:nvSpPr>
          <p:cNvPr id="114" name="Arc 113"/>
          <p:cNvSpPr>
            <a:spLocks noChangeAspect="1"/>
          </p:cNvSpPr>
          <p:nvPr/>
        </p:nvSpPr>
        <p:spPr bwMode="auto">
          <a:xfrm rot="10800000" flipV="1">
            <a:off x="1476375" y="1670050"/>
            <a:ext cx="790575" cy="790575"/>
          </a:xfrm>
          <a:prstGeom prst="arc">
            <a:avLst>
              <a:gd name="adj1" fmla="val 5355033"/>
              <a:gd name="adj2" fmla="val 7539962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15" name="Arc 114"/>
          <p:cNvSpPr>
            <a:spLocks noChangeAspect="1"/>
          </p:cNvSpPr>
          <p:nvPr/>
        </p:nvSpPr>
        <p:spPr bwMode="auto">
          <a:xfrm rot="10800000">
            <a:off x="871538" y="2451100"/>
            <a:ext cx="904875" cy="906463"/>
          </a:xfrm>
          <a:prstGeom prst="arc">
            <a:avLst>
              <a:gd name="adj1" fmla="val 3833874"/>
              <a:gd name="adj2" fmla="val 5395805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76200" cmpd="tri"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316038" y="2408238"/>
            <a:ext cx="576262" cy="87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1036638" y="2462213"/>
            <a:ext cx="106362" cy="66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sp>
        <p:nvSpPr>
          <p:cNvPr id="118" name="TextBox 55"/>
          <p:cNvSpPr txBox="1">
            <a:spLocks noChangeArrowheads="1"/>
          </p:cNvSpPr>
          <p:nvPr/>
        </p:nvSpPr>
        <p:spPr bwMode="auto">
          <a:xfrm>
            <a:off x="1811578" y="2502652"/>
            <a:ext cx="8787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100" dirty="0">
                <a:latin typeface="Times New Roman"/>
                <a:ea typeface="ＭＳ Ｐゴシック" pitchFamily="-111" charset="-128"/>
                <a:cs typeface="ＭＳ Ｐゴシック" pitchFamily="-111" charset="-128"/>
              </a:rPr>
              <a:t>Beam </a:t>
            </a:r>
            <a:r>
              <a:rPr lang="en-US" sz="1100" dirty="0">
                <a:noFill/>
                <a:latin typeface="Times New Roman"/>
                <a:ea typeface="ＭＳ Ｐゴシック" pitchFamily="-111" charset="-128"/>
                <a:cs typeface="ＭＳ Ｐゴシック" pitchFamily="-111" charset="-128"/>
              </a:rPr>
              <a:t>dump</a:t>
            </a:r>
          </a:p>
        </p:txBody>
      </p:sp>
      <p:sp>
        <p:nvSpPr>
          <p:cNvPr id="28724" name="TextBox 56"/>
          <p:cNvSpPr txBox="1">
            <a:spLocks noChangeArrowheads="1"/>
          </p:cNvSpPr>
          <p:nvPr/>
        </p:nvSpPr>
        <p:spPr bwMode="auto">
          <a:xfrm>
            <a:off x="996950" y="2540000"/>
            <a:ext cx="4508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Times New Roman" pitchFamily="-110" charset="0"/>
              </a:rPr>
              <a:t>Gun</a:t>
            </a:r>
          </a:p>
        </p:txBody>
      </p:sp>
      <p:cxnSp>
        <p:nvCxnSpPr>
          <p:cNvPr id="121" name="Straight Connector 120"/>
          <p:cNvCxnSpPr/>
          <p:nvPr/>
        </p:nvCxnSpPr>
        <p:spPr bwMode="auto">
          <a:xfrm>
            <a:off x="1487488" y="1868488"/>
            <a:ext cx="596900" cy="3175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 bwMode="auto">
          <a:xfrm flipV="1">
            <a:off x="890588" y="1866900"/>
            <a:ext cx="596900" cy="6350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ounded Rectangle 122"/>
          <p:cNvSpPr/>
          <p:nvPr/>
        </p:nvSpPr>
        <p:spPr bwMode="auto">
          <a:xfrm>
            <a:off x="549275" y="1831975"/>
            <a:ext cx="341313" cy="7461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cxnSp>
        <p:nvCxnSpPr>
          <p:cNvPr id="124" name="Straight Connector 123"/>
          <p:cNvCxnSpPr>
            <a:cxnSpLocks/>
          </p:cNvCxnSpPr>
          <p:nvPr/>
        </p:nvCxnSpPr>
        <p:spPr bwMode="auto">
          <a:xfrm rot="10800000" flipV="1">
            <a:off x="1344613" y="1868488"/>
            <a:ext cx="404812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 bwMode="auto">
          <a:xfrm>
            <a:off x="1366360" y="1798705"/>
            <a:ext cx="348596" cy="150441"/>
          </a:xfrm>
          <a:prstGeom prst="roundRect">
            <a:avLst/>
          </a:prstGeom>
          <a:solidFill>
            <a:srgbClr val="FF00FF"/>
          </a:solidFill>
          <a:effectLst>
            <a:glow>
              <a:srgbClr val="3366FF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/>
            </a:endParaRPr>
          </a:p>
        </p:txBody>
      </p:sp>
      <p:sp>
        <p:nvSpPr>
          <p:cNvPr id="129" name="Freeform 128"/>
          <p:cNvSpPr/>
          <p:nvPr/>
        </p:nvSpPr>
        <p:spPr bwMode="auto">
          <a:xfrm>
            <a:off x="1212850" y="1849438"/>
            <a:ext cx="744538" cy="147637"/>
          </a:xfrm>
          <a:custGeom>
            <a:avLst/>
            <a:gdLst>
              <a:gd name="connsiteX0" fmla="*/ 1720850 w 1720850"/>
              <a:gd name="connsiteY0" fmla="*/ 0 h 342900"/>
              <a:gd name="connsiteX1" fmla="*/ 6350 w 1720850"/>
              <a:gd name="connsiteY1" fmla="*/ 342900 h 342900"/>
              <a:gd name="connsiteX2" fmla="*/ 0 w 1720850"/>
              <a:gd name="connsiteY2" fmla="*/ 44450 h 342900"/>
              <a:gd name="connsiteX3" fmla="*/ 1517650 w 1720850"/>
              <a:gd name="connsiteY3" fmla="*/ 381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0850" h="342900">
                <a:moveTo>
                  <a:pt x="1720850" y="0"/>
                </a:moveTo>
                <a:lnTo>
                  <a:pt x="6350" y="342900"/>
                </a:lnTo>
                <a:lnTo>
                  <a:pt x="0" y="44450"/>
                </a:lnTo>
                <a:lnTo>
                  <a:pt x="1517650" y="38100"/>
                </a:lnTo>
              </a:path>
            </a:pathLst>
          </a:custGeom>
          <a:solidFill>
            <a:srgbClr val="CCFFCC">
              <a:alpha val="17000"/>
            </a:srgbClr>
          </a:solidFill>
          <a:ln>
            <a:solidFill>
              <a:srgbClr val="CCFFCC">
                <a:alpha val="2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cxnSp>
        <p:nvCxnSpPr>
          <p:cNvPr id="132" name="Straight Connector 131"/>
          <p:cNvCxnSpPr>
            <a:cxnSpLocks noChangeAspect="1"/>
          </p:cNvCxnSpPr>
          <p:nvPr/>
        </p:nvCxnSpPr>
        <p:spPr bwMode="auto">
          <a:xfrm rot="5400000">
            <a:off x="1570832" y="2318543"/>
            <a:ext cx="596900" cy="595313"/>
          </a:xfrm>
          <a:prstGeom prst="line">
            <a:avLst/>
          </a:prstGeom>
          <a:ln w="76200" cap="flat" cmpd="tri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 bwMode="auto">
          <a:xfrm>
            <a:off x="2116138" y="1831975"/>
            <a:ext cx="339725" cy="7461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sp>
        <p:nvSpPr>
          <p:cNvPr id="28735" name="Rectangle 134"/>
          <p:cNvSpPr>
            <a:spLocks noChangeArrowheads="1"/>
          </p:cNvSpPr>
          <p:nvPr/>
        </p:nvSpPr>
        <p:spPr bwMode="auto">
          <a:xfrm>
            <a:off x="220663" y="895350"/>
            <a:ext cx="248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A50021"/>
                </a:solidFill>
                <a:latin typeface="Times New Roman" pitchFamily="-110" charset="0"/>
              </a:rPr>
              <a:t>2 recirculating passes:</a:t>
            </a:r>
          </a:p>
          <a:p>
            <a:pPr algn="ctr"/>
            <a:r>
              <a:rPr lang="en-US" sz="1200">
                <a:solidFill>
                  <a:srgbClr val="A50021"/>
                </a:solidFill>
                <a:latin typeface="Times New Roman" pitchFamily="-110" charset="0"/>
              </a:rPr>
              <a:t>1.39 and 2.70 GeV</a:t>
            </a:r>
          </a:p>
          <a:p>
            <a:pPr algn="ctr"/>
            <a:r>
              <a:rPr lang="en-US" sz="1200">
                <a:solidFill>
                  <a:srgbClr val="A50021"/>
                </a:solidFill>
                <a:latin typeface="Times New Roman" pitchFamily="-110" charset="0"/>
              </a:rPr>
              <a:t>Plus 4 GeV through the detector</a:t>
            </a:r>
          </a:p>
        </p:txBody>
      </p:sp>
      <p:sp>
        <p:nvSpPr>
          <p:cNvPr id="28738" name="Rectangle 1026"/>
          <p:cNvSpPr>
            <a:spLocks noChangeArrowheads="1"/>
          </p:cNvSpPr>
          <p:nvPr/>
        </p:nvSpPr>
        <p:spPr bwMode="auto">
          <a:xfrm>
            <a:off x="322263" y="0"/>
            <a:ext cx="8523287" cy="569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Bog-bone </a:t>
            </a:r>
            <a:r>
              <a:rPr kumimoji="1" lang="en-US" sz="2800" b="1" dirty="0" err="1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MeRHIC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at </a:t>
            </a:r>
            <a:r>
              <a:rPr kumimoji="1" lang="en-US" sz="2000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2 o’clock 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IR at RHIC (Dec. 2009)</a:t>
            </a:r>
            <a:endParaRPr kumimoji="1" lang="en-US" sz="2000" dirty="0">
              <a:solidFill>
                <a:srgbClr val="000090"/>
              </a:solidFill>
              <a:latin typeface="Comic Sans MS"/>
              <a:ea typeface="Comic Sans MS" pitchFamily="-110" charset="0"/>
              <a:cs typeface="Comic Sans M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41374" y="3486706"/>
            <a:ext cx="105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dirty="0" smtClean="0">
                <a:solidFill>
                  <a:srgbClr val="000090"/>
                </a:solidFill>
                <a:ea typeface="Comic Sans MS" pitchFamily="-110" charset="0"/>
                <a:cs typeface="Comic Sans MS" pitchFamily="-110" charset="0"/>
              </a:rPr>
              <a:t>(April 09)</a:t>
            </a:r>
            <a:endParaRPr kumimoji="1" lang="en-US" dirty="0">
              <a:solidFill>
                <a:srgbClr val="000090"/>
              </a:solidFill>
              <a:ea typeface="Comic Sans MS" pitchFamily="-110" charset="0"/>
              <a:cs typeface="Comic Sans MS" pitchFamily="-110" charset="0"/>
            </a:endParaRPr>
          </a:p>
        </p:txBody>
      </p:sp>
      <p:pic>
        <p:nvPicPr>
          <p:cNvPr id="81" name="Picture 2" descr="DogBoneHighEnergy_MAGNETS_LatticeFunctions_Feb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51" y="3368676"/>
            <a:ext cx="3539449" cy="3434669"/>
          </a:xfrm>
          <a:prstGeom prst="rect">
            <a:avLst/>
          </a:prstGeom>
          <a:noFill/>
        </p:spPr>
      </p:pic>
      <p:pic>
        <p:nvPicPr>
          <p:cNvPr id="82" name="Picture 3" descr="InteractionReg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524" y="3486706"/>
            <a:ext cx="3177986" cy="3135311"/>
          </a:xfrm>
          <a:prstGeom prst="rect">
            <a:avLst/>
          </a:prstGeom>
          <a:noFill/>
        </p:spPr>
      </p:pic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2441575" y="2881868"/>
            <a:ext cx="4487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Lattice and IR by </a:t>
            </a:r>
            <a:r>
              <a:rPr lang="en-US" sz="1800" dirty="0" err="1" smtClean="0">
                <a:latin typeface="Comic Sans MS"/>
                <a:cs typeface="Comic Sans MS"/>
              </a:rPr>
              <a:t>D</a:t>
            </a:r>
            <a:r>
              <a:rPr lang="en-US" sz="1800" dirty="0" err="1">
                <a:latin typeface="Comic Sans MS"/>
                <a:cs typeface="Comic Sans MS"/>
              </a:rPr>
              <a:t>.</a:t>
            </a:r>
            <a:r>
              <a:rPr lang="en-US" sz="1800" dirty="0" err="1" smtClean="0">
                <a:latin typeface="Comic Sans MS"/>
                <a:cs typeface="Comic Sans MS"/>
              </a:rPr>
              <a:t>Trbojevic</a:t>
            </a:r>
            <a:r>
              <a:rPr lang="en-US" sz="1800" dirty="0" smtClean="0">
                <a:latin typeface="Comic Sans MS"/>
                <a:cs typeface="Comic Sans MS"/>
              </a:rPr>
              <a:t>, </a:t>
            </a:r>
            <a:r>
              <a:rPr lang="en-US" sz="1800" dirty="0" err="1" smtClean="0">
                <a:latin typeface="Comic Sans MS"/>
                <a:cs typeface="Comic Sans MS"/>
              </a:rPr>
              <a:t>D.Kayran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73" name="TextBox 72"/>
          <p:cNvSpPr txBox="1"/>
          <p:nvPr/>
        </p:nvSpPr>
        <p:spPr>
          <a:xfrm rot="19746793">
            <a:off x="-114259" y="2574668"/>
            <a:ext cx="9048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Discontinued since April 2009</a:t>
            </a:r>
            <a:endParaRPr lang="en-US" sz="4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0 MeRHIC\REVIEW\MERHIC PID DIAGRAM rev1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775"/>
            <a:ext cx="9305925" cy="6138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  <a:t>Methods and solutions</a:t>
            </a:r>
            <a:r>
              <a:rPr lang="en-US" sz="2400">
                <a:ea typeface="ＭＳ Ｐゴシック" pitchFamily="26" charset="-128"/>
                <a:cs typeface="ＭＳ Ｐゴシック" pitchFamily="26" charset="-128"/>
              </a:rPr>
              <a:t>: construction of the asynchronous arcs:</a:t>
            </a:r>
          </a:p>
        </p:txBody>
      </p:sp>
      <p:pic>
        <p:nvPicPr>
          <p:cNvPr id="62467" name="Picture 6" descr="MeRHIC sys 2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5338"/>
            <a:ext cx="914400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468" name="Straight Connector 5"/>
          <p:cNvCxnSpPr>
            <a:cxnSpLocks noChangeShapeType="1"/>
          </p:cNvCxnSpPr>
          <p:nvPr/>
        </p:nvCxnSpPr>
        <p:spPr bwMode="auto">
          <a:xfrm>
            <a:off x="2279650" y="2944813"/>
            <a:ext cx="4457700" cy="14716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2469" name="Straight Connector 8"/>
          <p:cNvCxnSpPr>
            <a:cxnSpLocks noChangeShapeType="1"/>
          </p:cNvCxnSpPr>
          <p:nvPr/>
        </p:nvCxnSpPr>
        <p:spPr bwMode="auto">
          <a:xfrm>
            <a:off x="2233613" y="2960688"/>
            <a:ext cx="4486275" cy="148431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2470" name="Straight Connector 10"/>
          <p:cNvCxnSpPr>
            <a:cxnSpLocks noChangeShapeType="1"/>
          </p:cNvCxnSpPr>
          <p:nvPr/>
        </p:nvCxnSpPr>
        <p:spPr bwMode="auto">
          <a:xfrm>
            <a:off x="2378075" y="2782888"/>
            <a:ext cx="6384925" cy="208915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2471" name="Straight Arrow Connector 12"/>
          <p:cNvCxnSpPr>
            <a:cxnSpLocks noChangeShapeType="1"/>
          </p:cNvCxnSpPr>
          <p:nvPr/>
        </p:nvCxnSpPr>
        <p:spPr bwMode="auto">
          <a:xfrm>
            <a:off x="2251075" y="2971800"/>
            <a:ext cx="2244725" cy="749300"/>
          </a:xfrm>
          <a:prstGeom prst="straightConnector1">
            <a:avLst/>
          </a:prstGeom>
          <a:noFill/>
          <a:ln w="12699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2472" name="Straight Arrow Connector 15"/>
          <p:cNvCxnSpPr>
            <a:cxnSpLocks noChangeShapeType="1"/>
          </p:cNvCxnSpPr>
          <p:nvPr/>
        </p:nvCxnSpPr>
        <p:spPr bwMode="auto">
          <a:xfrm>
            <a:off x="4497388" y="3722688"/>
            <a:ext cx="2244725" cy="747712"/>
          </a:xfrm>
          <a:prstGeom prst="straightConnector1">
            <a:avLst/>
          </a:prstGeom>
          <a:noFill/>
          <a:ln w="12699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Can 16"/>
          <p:cNvSpPr/>
          <p:nvPr/>
        </p:nvSpPr>
        <p:spPr bwMode="auto">
          <a:xfrm rot="6474890">
            <a:off x="4368296" y="3236673"/>
            <a:ext cx="543126" cy="1012471"/>
          </a:xfrm>
          <a:prstGeom prst="can">
            <a:avLst>
              <a:gd name="adj" fmla="val 68361"/>
            </a:avLst>
          </a:prstGeom>
          <a:solidFill>
            <a:schemeClr val="accent1">
              <a:alpha val="51000"/>
            </a:scheme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200000" lon="0" rev="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cxnSp>
        <p:nvCxnSpPr>
          <p:cNvPr id="62474" name="Straight Arrow Connector 13"/>
          <p:cNvCxnSpPr>
            <a:cxnSpLocks noChangeShapeType="1"/>
            <a:stCxn id="17" idx="1"/>
          </p:cNvCxnSpPr>
          <p:nvPr/>
        </p:nvCxnSpPr>
        <p:spPr bwMode="auto">
          <a:xfrm flipH="1">
            <a:off x="5113338" y="3898900"/>
            <a:ext cx="7937" cy="1588"/>
          </a:xfrm>
          <a:prstGeom prst="straightConnector1">
            <a:avLst/>
          </a:prstGeom>
          <a:noFill/>
          <a:ln w="12699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Cube 18"/>
          <p:cNvSpPr/>
          <p:nvPr/>
        </p:nvSpPr>
        <p:spPr bwMode="auto">
          <a:xfrm rot="6767599">
            <a:off x="4956101" y="3667931"/>
            <a:ext cx="316489" cy="500036"/>
          </a:xfrm>
          <a:prstGeom prst="cube">
            <a:avLst>
              <a:gd name="adj" fmla="val 49212"/>
            </a:avLst>
          </a:prstGeom>
          <a:solidFill>
            <a:schemeClr val="accent1">
              <a:alpha val="28000"/>
            </a:scheme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0376860" lon="12788484" rev="30457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24" name="Cube 23"/>
          <p:cNvSpPr/>
          <p:nvPr/>
        </p:nvSpPr>
        <p:spPr bwMode="auto">
          <a:xfrm rot="6721029">
            <a:off x="5312195" y="3714323"/>
            <a:ext cx="389905" cy="640663"/>
          </a:xfrm>
          <a:prstGeom prst="cube">
            <a:avLst>
              <a:gd name="adj" fmla="val 49212"/>
            </a:avLst>
          </a:prstGeom>
          <a:solidFill>
            <a:schemeClr val="accent1">
              <a:alpha val="28000"/>
            </a:scheme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0376860" lon="12788484" rev="30457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cxnSp>
        <p:nvCxnSpPr>
          <p:cNvPr id="62477" name="Straight Connector 10"/>
          <p:cNvCxnSpPr>
            <a:cxnSpLocks noChangeShapeType="1"/>
          </p:cNvCxnSpPr>
          <p:nvPr/>
        </p:nvCxnSpPr>
        <p:spPr bwMode="auto">
          <a:xfrm>
            <a:off x="3378200" y="3130550"/>
            <a:ext cx="4222750" cy="13747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62478" name="Cube 25"/>
          <p:cNvSpPr>
            <a:spLocks noChangeArrowheads="1"/>
          </p:cNvSpPr>
          <p:nvPr/>
        </p:nvSpPr>
        <p:spPr bwMode="auto">
          <a:xfrm rot="1120904">
            <a:off x="7437438" y="4346575"/>
            <a:ext cx="174625" cy="128588"/>
          </a:xfrm>
          <a:prstGeom prst="cube">
            <a:avLst>
              <a:gd name="adj" fmla="val 39181"/>
            </a:avLst>
          </a:prstGeom>
          <a:solidFill>
            <a:schemeClr val="accent1">
              <a:alpha val="34117"/>
            </a:schemeClr>
          </a:solidFill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9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26" charset="0"/>
              </a:rPr>
              <a:t>Dejan Trbojevic        </a:t>
            </a:r>
            <a:r>
              <a:rPr lang="en-US" smtClean="0">
                <a:solidFill>
                  <a:srgbClr val="000000"/>
                </a:solidFill>
                <a:latin typeface="Tahoma" pitchFamily="26" charset="0"/>
                <a:ea typeface="Times New Roman" pitchFamily="26" charset="0"/>
                <a:cs typeface="Times New Roman" pitchFamily="26" charset="0"/>
              </a:rPr>
              <a:t> </a:t>
            </a:r>
            <a:r>
              <a:rPr lang="en-US" smtClean="0">
                <a:latin typeface="Tahoma" pitchFamily="26" charset="0"/>
                <a:ea typeface="Times New Roman" pitchFamily="26" charset="0"/>
                <a:cs typeface="Times New Roman" pitchFamily="26" charset="0"/>
              </a:rPr>
              <a:t>Internal  MEIC-RHIC review</a:t>
            </a:r>
            <a:endParaRPr lang="en-US" smtClean="0">
              <a:latin typeface="Times" pitchFamily="26" charset="0"/>
              <a:ea typeface="Times New Roman" pitchFamily="26" charset="0"/>
              <a:cs typeface="Times New Roman" pitchFamily="26" charset="0"/>
            </a:endParaRPr>
          </a:p>
        </p:txBody>
      </p:sp>
      <p:cxnSp>
        <p:nvCxnSpPr>
          <p:cNvPr id="62480" name="Straight Connector 10"/>
          <p:cNvCxnSpPr>
            <a:cxnSpLocks noChangeShapeType="1"/>
          </p:cNvCxnSpPr>
          <p:nvPr/>
        </p:nvCxnSpPr>
        <p:spPr bwMode="auto">
          <a:xfrm>
            <a:off x="4445000" y="1262063"/>
            <a:ext cx="4699000" cy="1462087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Cube 19"/>
          <p:cNvSpPr/>
          <p:nvPr/>
        </p:nvSpPr>
        <p:spPr bwMode="auto">
          <a:xfrm rot="6776017">
            <a:off x="3514062" y="3111521"/>
            <a:ext cx="385231" cy="640663"/>
          </a:xfrm>
          <a:prstGeom prst="cube">
            <a:avLst>
              <a:gd name="adj" fmla="val 49212"/>
            </a:avLst>
          </a:prstGeom>
          <a:solidFill>
            <a:schemeClr val="accent1">
              <a:alpha val="28000"/>
            </a:scheme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0376860" lon="12788484" rev="30457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 rot="6767599">
            <a:off x="3914701" y="3302808"/>
            <a:ext cx="316489" cy="500036"/>
          </a:xfrm>
          <a:prstGeom prst="cube">
            <a:avLst>
              <a:gd name="adj" fmla="val 49212"/>
            </a:avLst>
          </a:prstGeom>
          <a:solidFill>
            <a:schemeClr val="accent1">
              <a:alpha val="28000"/>
            </a:scheme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0376860" lon="12788484" rev="30457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NewBasicFMCCELL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025" y="0"/>
            <a:ext cx="6918325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26" charset="0"/>
              </a:rPr>
              <a:t>Dejan Trbojevic        </a:t>
            </a:r>
            <a:r>
              <a:rPr lang="en-US" smtClean="0">
                <a:solidFill>
                  <a:srgbClr val="000000"/>
                </a:solidFill>
                <a:latin typeface="Tahoma" pitchFamily="26" charset="0"/>
                <a:ea typeface="Times New Roman" pitchFamily="26" charset="0"/>
                <a:cs typeface="Times New Roman" pitchFamily="26" charset="0"/>
              </a:rPr>
              <a:t> </a:t>
            </a:r>
            <a:r>
              <a:rPr lang="en-US" smtClean="0">
                <a:latin typeface="Tahoma" pitchFamily="26" charset="0"/>
                <a:ea typeface="Times New Roman" pitchFamily="26" charset="0"/>
                <a:cs typeface="Times New Roman" pitchFamily="26" charset="0"/>
              </a:rPr>
              <a:t>Internal  MEIC-RHIC review</a:t>
            </a:r>
            <a:endParaRPr lang="en-US" smtClean="0">
              <a:latin typeface="Times" pitchFamily="26" charset="0"/>
              <a:ea typeface="Times New Roman" pitchFamily="26" charset="0"/>
              <a:cs typeface="Times New Roman" pitchFamily="2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0"/>
            <a:ext cx="9144000" cy="896938"/>
          </a:xfrm>
          <a:solidFill>
            <a:schemeClr val="bg1"/>
          </a:solidFill>
        </p:spPr>
        <p:txBody>
          <a:bodyPr/>
          <a:lstStyle/>
          <a:p>
            <a:r>
              <a:rPr lang="en-US" sz="24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  <a:t>Asynchronous arcs: 3.35 GeV Betatron Functions</a:t>
            </a:r>
            <a:br>
              <a:rPr lang="en-US" sz="24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</a:br>
            <a:r>
              <a:rPr lang="en-US" sz="24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  <a:t> Dmitri Kayran, Dejan Trbojevic</a:t>
            </a:r>
          </a:p>
        </p:txBody>
      </p:sp>
      <p:pic>
        <p:nvPicPr>
          <p:cNvPr id="51203" name="Picture 4" descr="BetatronFunctionsInArc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463" y="0"/>
            <a:ext cx="710565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26" charset="0"/>
              </a:rPr>
              <a:t>Dejan Trbojevic        </a:t>
            </a:r>
            <a:r>
              <a:rPr lang="en-US" smtClean="0">
                <a:solidFill>
                  <a:srgbClr val="000000"/>
                </a:solidFill>
                <a:latin typeface="Tahoma" pitchFamily="26" charset="0"/>
                <a:ea typeface="Times New Roman" pitchFamily="26" charset="0"/>
                <a:cs typeface="Times New Roman" pitchFamily="26" charset="0"/>
              </a:rPr>
              <a:t> </a:t>
            </a:r>
            <a:r>
              <a:rPr lang="en-US" smtClean="0">
                <a:latin typeface="Tahoma" pitchFamily="26" charset="0"/>
                <a:ea typeface="Times New Roman" pitchFamily="26" charset="0"/>
                <a:cs typeface="Times New Roman" pitchFamily="26" charset="0"/>
              </a:rPr>
              <a:t>Internal  MEIC-RHIC review</a:t>
            </a:r>
            <a:endParaRPr lang="en-US" smtClean="0">
              <a:latin typeface="Times" pitchFamily="26" charset="0"/>
              <a:ea typeface="Times New Roman" pitchFamily="26" charset="0"/>
              <a:cs typeface="Times New Roman" pitchFamily="2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Documents and Settings\dejan.C-AD\My Documents\MEeIC\TALK\TepikianRHIC_IP_withoutD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509588"/>
            <a:ext cx="794385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  <a:t>RHIC lattice modification – Steven Tepikian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662613" y="2419350"/>
            <a:ext cx="1249362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Symbol" pitchFamily="26" charset="2"/>
              </a:rPr>
              <a:t>b</a:t>
            </a:r>
            <a:r>
              <a:rPr lang="en-US" sz="2000" baseline="40000">
                <a:solidFill>
                  <a:srgbClr val="000099"/>
                </a:solidFill>
                <a:latin typeface="Symbol" pitchFamily="26" charset="2"/>
              </a:rPr>
              <a:t>*</a:t>
            </a:r>
            <a:r>
              <a:rPr lang="en-US" sz="2000">
                <a:solidFill>
                  <a:srgbClr val="000099"/>
                </a:solidFill>
              </a:rPr>
              <a:t>~0.5 m</a:t>
            </a:r>
          </a:p>
        </p:txBody>
      </p:sp>
      <p:sp>
        <p:nvSpPr>
          <p:cNvPr id="35845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26" charset="0"/>
              </a:rPr>
              <a:t>Dejan Trbojevic        </a:t>
            </a:r>
            <a:r>
              <a:rPr lang="en-US" smtClean="0">
                <a:solidFill>
                  <a:srgbClr val="000000"/>
                </a:solidFill>
                <a:latin typeface="Tahoma" pitchFamily="26" charset="0"/>
                <a:ea typeface="Times New Roman" pitchFamily="26" charset="0"/>
                <a:cs typeface="Times New Roman" pitchFamily="26" charset="0"/>
              </a:rPr>
              <a:t> </a:t>
            </a:r>
            <a:r>
              <a:rPr lang="en-US" smtClean="0">
                <a:latin typeface="Tahoma" pitchFamily="26" charset="0"/>
                <a:ea typeface="Times New Roman" pitchFamily="26" charset="0"/>
                <a:cs typeface="Times New Roman" pitchFamily="26" charset="0"/>
              </a:rPr>
              <a:t>Internal  MEIC-RHIC review</a:t>
            </a:r>
            <a:endParaRPr lang="en-US" smtClean="0">
              <a:latin typeface="Times" pitchFamily="26" charset="0"/>
              <a:ea typeface="Times New Roman" pitchFamily="26" charset="0"/>
              <a:cs typeface="Times New Roman" pitchFamily="2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69850"/>
            <a:ext cx="9334500" cy="699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6800" y="58039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" y="0"/>
            <a:ext cx="9206738" cy="690930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0238"/>
          </a:xfrm>
        </p:spPr>
        <p:txBody>
          <a:bodyPr/>
          <a:lstStyle/>
          <a:p>
            <a:r>
              <a:rPr lang="en-US" sz="20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  <a:t>Zero dispersion IP and detector protected Interaction Region  </a:t>
            </a:r>
            <a:br>
              <a:rPr lang="en-US" sz="20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</a:br>
            <a:r>
              <a:rPr lang="en-US" sz="2000">
                <a:solidFill>
                  <a:srgbClr val="003399"/>
                </a:solidFill>
                <a:ea typeface="ＭＳ Ｐゴシック" pitchFamily="26" charset="-128"/>
                <a:cs typeface="ＭＳ Ｐゴシック" pitchFamily="26" charset="-128"/>
              </a:rPr>
              <a:t>C. Montag, B. Parker, J. Beebe-Wang, D. Kayran and D. Trbojevic</a:t>
            </a:r>
          </a:p>
        </p:txBody>
      </p:sp>
      <p:pic>
        <p:nvPicPr>
          <p:cNvPr id="43011" name="Picture 3" descr="BetatronFunctionsInTheInteractioReg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0" y="0"/>
            <a:ext cx="7478713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26" charset="0"/>
              </a:rPr>
              <a:t>Dejan Trbojevic        </a:t>
            </a:r>
            <a:r>
              <a:rPr lang="en-US" smtClean="0">
                <a:solidFill>
                  <a:srgbClr val="000000"/>
                </a:solidFill>
                <a:latin typeface="Tahoma" pitchFamily="26" charset="0"/>
                <a:ea typeface="Times New Roman" pitchFamily="26" charset="0"/>
                <a:cs typeface="Times New Roman" pitchFamily="26" charset="0"/>
              </a:rPr>
              <a:t> </a:t>
            </a:r>
            <a:r>
              <a:rPr lang="en-US" smtClean="0">
                <a:latin typeface="Tahoma" pitchFamily="26" charset="0"/>
                <a:ea typeface="Times New Roman" pitchFamily="26" charset="0"/>
                <a:cs typeface="Times New Roman" pitchFamily="26" charset="0"/>
              </a:rPr>
              <a:t>Internal  MEIC-RHIC review</a:t>
            </a:r>
            <a:endParaRPr lang="en-US" smtClean="0">
              <a:latin typeface="Times" pitchFamily="26" charset="0"/>
              <a:ea typeface="Times New Roman" pitchFamily="26" charset="0"/>
              <a:cs typeface="Times New Roman" pitchFamily="2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8915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ELIC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534400" cy="4267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Dear Vladimir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thanks for your email and your kindly offer for presenting our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ELIC design in your invited talk at the upcoming EINN Workshop.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Unfortunately, we are not able to provide slides as you requested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in a such short notice. Both of us are very busy at the moment.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946" b="1" dirty="0" smtClean="0">
                <a:solidFill>
                  <a:srgbClr val="FF0000"/>
                </a:solidFill>
              </a:rPr>
              <a:t>We may also suggest you not using our old slides for your talk since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946" b="1" dirty="0" smtClean="0">
                <a:solidFill>
                  <a:srgbClr val="FF0000"/>
                </a:solidFill>
              </a:rPr>
              <a:t>the ELIC design has being updated lately and quite significantly.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Your can present eRHIC along at this meeting. That is fine with us.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We appreciate your effort trying to include ELIC in your talk.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Best regards and have a nice trip.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err="1" smtClean="0">
                <a:solidFill>
                  <a:srgbClr val="0000FF"/>
                </a:solidFill>
              </a:rPr>
              <a:t>Slava</a:t>
            </a:r>
            <a:r>
              <a:rPr lang="en-US" sz="1600" dirty="0" smtClean="0">
                <a:solidFill>
                  <a:srgbClr val="0000FF"/>
                </a:solidFill>
              </a:rPr>
              <a:t> and </a:t>
            </a:r>
            <a:r>
              <a:rPr lang="en-US" sz="1600" dirty="0" err="1" smtClean="0">
                <a:solidFill>
                  <a:srgbClr val="0000FF"/>
                </a:solidFill>
              </a:rPr>
              <a:t>Yuhong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dirty="0" smtClean="0"/>
              <a:t>	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/>
              <a:t>Hi Vladimir, 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/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/>
              <a:t>I forwarded your request to </a:t>
            </a:r>
            <a:r>
              <a:rPr lang="en-US" sz="1600" dirty="0" err="1" smtClean="0"/>
              <a:t>Yuhong</a:t>
            </a:r>
            <a:r>
              <a:rPr lang="en-US" sz="1600" dirty="0" smtClean="0"/>
              <a:t> </a:t>
            </a:r>
            <a:r>
              <a:rPr lang="en-US" sz="1600" dirty="0" err="1" smtClean="0"/>
              <a:t>andSlava</a:t>
            </a:r>
            <a:r>
              <a:rPr lang="en-US" sz="1600" dirty="0" smtClean="0"/>
              <a:t>. 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/>
              <a:t>I'm hoping that they'll get you what you need.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en-US" sz="1600" dirty="0" smtClean="0"/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600" dirty="0" smtClean="0"/>
              <a:t>Geoff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800" y="6477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496300" cy="6350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/>
          <a:lstStyle/>
          <a:p>
            <a:r>
              <a:rPr lang="en-US" dirty="0" smtClean="0"/>
              <a:t>IR with </a:t>
            </a:r>
            <a:r>
              <a:rPr lang="en-US" dirty="0" err="1" smtClean="0"/>
              <a:t>DXes</a:t>
            </a:r>
            <a:r>
              <a:rPr lang="en-US" dirty="0" smtClean="0"/>
              <a:t> and Vertical SB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4932680" cy="3688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720090"/>
            <a:ext cx="3676650" cy="2747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788410"/>
            <a:ext cx="3688080" cy="273939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357533" y="1600200"/>
            <a:ext cx="1405467" cy="5503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8051799" y="3136900"/>
            <a:ext cx="66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/>
          <a:lstStyle/>
          <a:p>
            <a:r>
              <a:rPr lang="en-US" dirty="0" smtClean="0"/>
              <a:t>IR layout with HB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892810"/>
            <a:ext cx="3760470" cy="2815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3797300"/>
            <a:ext cx="3699510" cy="2773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0" y="952500"/>
            <a:ext cx="3691890" cy="2750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3854450"/>
            <a:ext cx="3695700" cy="27470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128933" y="1761066"/>
            <a:ext cx="1405467" cy="5503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 flipV="1">
            <a:off x="7653866" y="3454400"/>
            <a:ext cx="66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193675" y="1106488"/>
          <a:ext cx="1922463" cy="1435100"/>
        </p:xfrm>
        <a:graphic>
          <a:graphicData uri="http://schemas.openxmlformats.org/presentationml/2006/ole">
            <p:oleObj spid="_x0000_s66562" name="Equation" r:id="rId3" imgW="1854200" imgH="1384300" progId="Equation.3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3551238" y="2638425"/>
          <a:ext cx="3262312" cy="573088"/>
        </p:xfrm>
        <a:graphic>
          <a:graphicData uri="http://schemas.openxmlformats.org/presentationml/2006/ole">
            <p:oleObj spid="_x0000_s66563" name="Equation" r:id="rId4" imgW="2451100" imgH="431800" progId="Equation.3">
              <p:embed/>
            </p:oleObj>
          </a:graphicData>
        </a:graphic>
      </p:graphicFrame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7069138" y="2566988"/>
            <a:ext cx="21082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IBS in RHIC for</a:t>
            </a:r>
          </a:p>
          <a:p>
            <a:pPr eaLnBrk="0" hangingPunct="0"/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eRHIC, 250 GeV, N</a:t>
            </a:r>
            <a:r>
              <a:rPr lang="en-US" sz="1200" baseline="-2500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=2</a:t>
            </a:r>
            <a:r>
              <a:rPr lang="en-US" sz="1200" baseline="3000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en-US" sz="1200" baseline="30000">
                <a:solidFill>
                  <a:srgbClr val="FF0000"/>
                </a:solidFill>
                <a:latin typeface="Comic Sans MS"/>
                <a:cs typeface="Comic Sans MS"/>
              </a:rPr>
              <a:t>11</a:t>
            </a:r>
            <a:endParaRPr lang="en-US" sz="120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Beta-cool, 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  <a:sym typeface="Symbol" pitchFamily="-110" charset="2"/>
              </a:rPr>
              <a:t>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A.Fedotov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5911850" y="3429000"/>
          <a:ext cx="2416175" cy="877888"/>
        </p:xfrm>
        <a:graphic>
          <a:graphicData uri="http://schemas.openxmlformats.org/presentationml/2006/ole">
            <p:oleObj spid="_x0000_s66564" name="Equation" r:id="rId5" imgW="1816100" imgH="660400" progId="Equation.3">
              <p:embed/>
            </p:oleObj>
          </a:graphicData>
        </a:graphic>
      </p:graphicFrame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5430838" y="4357688"/>
            <a:ext cx="37131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/>
            <a:r>
              <a:rPr lang="en-US" sz="1600" dirty="0">
                <a:solidFill>
                  <a:srgbClr val="1B8E23"/>
                </a:solidFill>
                <a:latin typeface="Comic Sans MS"/>
                <a:cs typeface="Comic Sans MS"/>
              </a:rPr>
              <a:t>This allows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keep the luminosity as it is 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reduce polarized beam current down to 25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mA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(5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mA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for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e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-I)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increase electron beam energy to 20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GeV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(30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GeV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for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e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-I)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increase luminosity by reducing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  <a:sym typeface="Symbol" pitchFamily="-110" charset="2"/>
              </a:rPr>
              <a:t>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  <a:sym typeface="Symbol" pitchFamily="-110" charset="2"/>
              </a:rPr>
              <a:t>* from 25 cm down to 5 cm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34824" name="Picture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2527300"/>
            <a:ext cx="41021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 Box 14"/>
          <p:cNvSpPr txBox="1">
            <a:spLocks noChangeArrowheads="1"/>
          </p:cNvSpPr>
          <p:nvPr/>
        </p:nvSpPr>
        <p:spPr bwMode="auto">
          <a:xfrm>
            <a:off x="0" y="2803525"/>
            <a:ext cx="15166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latin typeface="Comic Sans MS"/>
                <a:cs typeface="Comic Sans MS"/>
              </a:rPr>
              <a:t>Dynamics: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Takes 12 mins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to reach 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stationary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point</a:t>
            </a:r>
          </a:p>
        </p:txBody>
      </p:sp>
      <p:pic>
        <p:nvPicPr>
          <p:cNvPr id="348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6083300"/>
            <a:ext cx="3465513" cy="73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27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9300" y="652463"/>
            <a:ext cx="52514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4197350" y="1924050"/>
          <a:ext cx="4565650" cy="565150"/>
        </p:xfrm>
        <a:graphic>
          <a:graphicData uri="http://schemas.openxmlformats.org/presentationml/2006/ole">
            <p:oleObj spid="_x0000_s66565" name="Equation" r:id="rId10" imgW="3898900" imgH="482600" progId="Equation.3">
              <p:embed/>
            </p:oleObj>
          </a:graphicData>
        </a:graphic>
      </p:graphicFrame>
      <p:sp>
        <p:nvSpPr>
          <p:cNvPr id="34828" name="Text Box 3"/>
          <p:cNvSpPr txBox="1">
            <a:spLocks noChangeArrowheads="1"/>
          </p:cNvSpPr>
          <p:nvPr/>
        </p:nvSpPr>
        <p:spPr bwMode="auto">
          <a:xfrm>
            <a:off x="1444625" y="-85725"/>
            <a:ext cx="605085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dirty="0">
                <a:latin typeface="Comic Sans MS"/>
                <a:cs typeface="Comic Sans MS"/>
              </a:rPr>
              <a:t>Gains from coherent </a:t>
            </a:r>
            <a:r>
              <a:rPr lang="en-US" sz="3200" dirty="0" err="1">
                <a:latin typeface="Comic Sans MS"/>
                <a:cs typeface="Comic Sans MS"/>
              </a:rPr>
              <a:t>e</a:t>
            </a:r>
            <a:r>
              <a:rPr lang="en-US" sz="3200" dirty="0">
                <a:latin typeface="Comic Sans MS"/>
                <a:cs typeface="Comic Sans MS"/>
              </a:rPr>
              <a:t>-cooling: </a:t>
            </a:r>
          </a:p>
          <a:p>
            <a:pPr algn="ctr" eaLnBrk="0" hangingPunct="0"/>
            <a:r>
              <a:rPr lang="en-US" sz="2000" dirty="0">
                <a:latin typeface="Comic Sans MS"/>
                <a:cs typeface="Comic Sans MS"/>
              </a:rPr>
              <a:t>Coherent Electron Cooling vs. IBS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95250" y="1222375"/>
          <a:ext cx="4476750" cy="515938"/>
        </p:xfrm>
        <a:graphic>
          <a:graphicData uri="http://schemas.openxmlformats.org/presentationml/2006/ole">
            <p:oleObj spid="_x0000_s202754" name="Equation" r:id="rId3" imgW="4191000" imgH="482600" progId="Equation.3">
              <p:embed/>
            </p:oleObj>
          </a:graphicData>
        </a:graphic>
      </p:graphicFrame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9375" y="882650"/>
            <a:ext cx="4338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Comic Sans MS"/>
                <a:cs typeface="Comic Sans MS"/>
              </a:rPr>
              <a:t>Bargman</a:t>
            </a:r>
            <a:r>
              <a:rPr lang="en-US" sz="1600" dirty="0">
                <a:latin typeface="Comic Sans MS"/>
                <a:cs typeface="Comic Sans MS"/>
              </a:rPr>
              <a:t>, </a:t>
            </a:r>
            <a:r>
              <a:rPr lang="en-US" sz="1600" dirty="0" err="1">
                <a:latin typeface="Comic Sans MS"/>
                <a:cs typeface="Comic Sans MS"/>
              </a:rPr>
              <a:t>Mitchel,Telegdi</a:t>
            </a:r>
            <a:r>
              <a:rPr lang="en-US" sz="1600" dirty="0">
                <a:latin typeface="Comic Sans MS"/>
                <a:cs typeface="Comic Sans MS"/>
              </a:rPr>
              <a:t> equation</a:t>
            </a:r>
            <a:endParaRPr lang="en-GB" sz="1600" dirty="0">
              <a:latin typeface="Comic Sans MS"/>
              <a:cs typeface="Comic Sans MS"/>
            </a:endParaRP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741488" y="2806700"/>
          <a:ext cx="844550" cy="219075"/>
        </p:xfrm>
        <a:graphic>
          <a:graphicData uri="http://schemas.openxmlformats.org/presentationml/2006/ole">
            <p:oleObj spid="_x0000_s202755" name="Equation" r:id="rId4" imgW="685800" imgH="177800" progId="Equation.3">
              <p:embed/>
            </p:oleObj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1025525" y="1738313"/>
          <a:ext cx="2446338" cy="242887"/>
        </p:xfrm>
        <a:graphic>
          <a:graphicData uri="http://schemas.openxmlformats.org/presentationml/2006/ole">
            <p:oleObj spid="_x0000_s202756" name="Equation" r:id="rId5" imgW="2044700" imgH="203200" progId="Equation.3">
              <p:embed/>
            </p:oleObj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1143000" y="3057525"/>
          <a:ext cx="4067175" cy="307975"/>
        </p:xfrm>
        <a:graphic>
          <a:graphicData uri="http://schemas.openxmlformats.org/presentationml/2006/ole">
            <p:oleObj spid="_x0000_s202757" name="Equation" r:id="rId6" imgW="2679700" imgH="203200" progId="Equation.3">
              <p:embed/>
            </p:oleObj>
          </a:graphicData>
        </a:graphic>
      </p:graphicFrame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1143000" y="4375150"/>
          <a:ext cx="3924300" cy="1798638"/>
        </p:xfrm>
        <a:graphic>
          <a:graphicData uri="http://schemas.openxmlformats.org/presentationml/2006/ole">
            <p:oleObj spid="_x0000_s202758" name="Document" r:id="rId7" imgW="4565904" imgH="2093976" progId="Word.Document.8">
              <p:embed/>
            </p:oleObj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225425" y="1981200"/>
          <a:ext cx="4276725" cy="452438"/>
        </p:xfrm>
        <a:graphic>
          <a:graphicData uri="http://schemas.openxmlformats.org/presentationml/2006/ole">
            <p:oleObj spid="_x0000_s202759" name="Equation" r:id="rId8" imgW="3848100" imgH="406400" progId="Equation.3">
              <p:embed/>
            </p:oleObj>
          </a:graphicData>
        </a:graphic>
      </p:graphicFrame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301625" y="4927600"/>
            <a:ext cx="3175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877888" y="5727700"/>
            <a:ext cx="331787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947738" y="5880100"/>
            <a:ext cx="29845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301625" y="4657725"/>
            <a:ext cx="536575" cy="539750"/>
          </a:xfrm>
          <a:custGeom>
            <a:avLst/>
            <a:gdLst>
              <a:gd name="G0" fmla="+- -95042 0 0"/>
              <a:gd name="G1" fmla="+- -11796480 0 0"/>
              <a:gd name="G2" fmla="+- -95042 0 -11796480"/>
              <a:gd name="G3" fmla="+- 10800 0 0"/>
              <a:gd name="G4" fmla="+- 0 0 -9504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36 0 0"/>
              <a:gd name="G9" fmla="+- 0 0 -11796480"/>
              <a:gd name="G10" fmla="+- 10036 0 2700"/>
              <a:gd name="G11" fmla="cos G10 -95042"/>
              <a:gd name="G12" fmla="sin G10 -95042"/>
              <a:gd name="G13" fmla="cos 13500 -95042"/>
              <a:gd name="G14" fmla="sin 13500 -95042"/>
              <a:gd name="G15" fmla="+- G11 10800 0"/>
              <a:gd name="G16" fmla="+- G12 10800 0"/>
              <a:gd name="G17" fmla="+- G13 10800 0"/>
              <a:gd name="G18" fmla="+- G14 10800 0"/>
              <a:gd name="G19" fmla="*/ 10036 1 2"/>
              <a:gd name="G20" fmla="+- G19 5400 0"/>
              <a:gd name="G21" fmla="cos G20 -95042"/>
              <a:gd name="G22" fmla="sin G20 -95042"/>
              <a:gd name="G23" fmla="+- G21 10800 0"/>
              <a:gd name="G24" fmla="+- G12 G23 G22"/>
              <a:gd name="G25" fmla="+- G22 G23 G11"/>
              <a:gd name="G26" fmla="cos 10800 -95042"/>
              <a:gd name="G27" fmla="sin 10800 -95042"/>
              <a:gd name="G28" fmla="cos 10036 -95042"/>
              <a:gd name="G29" fmla="sin 10036 -9504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9504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36 G39"/>
              <a:gd name="G43" fmla="sin 100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663 w 21600"/>
              <a:gd name="T5" fmla="*/ 0 h 21600"/>
              <a:gd name="T6" fmla="*/ 381 w 21600"/>
              <a:gd name="T7" fmla="*/ 10799 h 21600"/>
              <a:gd name="T8" fmla="*/ 10672 w 21600"/>
              <a:gd name="T9" fmla="*/ 764 h 21600"/>
              <a:gd name="T10" fmla="*/ 24295 w 21600"/>
              <a:gd name="T11" fmla="*/ 10458 h 21600"/>
              <a:gd name="T12" fmla="*/ 21292 w 21600"/>
              <a:gd name="T13" fmla="*/ 13617 h 21600"/>
              <a:gd name="T14" fmla="*/ 18133 w 21600"/>
              <a:gd name="T15" fmla="*/ 1061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32" y="10546"/>
                </a:moveTo>
                <a:cubicBezTo>
                  <a:pt x="20695" y="5103"/>
                  <a:pt x="16243" y="763"/>
                  <a:pt x="10800" y="763"/>
                </a:cubicBezTo>
                <a:cubicBezTo>
                  <a:pt x="5257" y="764"/>
                  <a:pt x="764" y="5257"/>
                  <a:pt x="764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658" y="-1"/>
                  <a:pt x="21448" y="4670"/>
                  <a:pt x="21596" y="10526"/>
                </a:cubicBezTo>
                <a:lnTo>
                  <a:pt x="24295" y="10458"/>
                </a:lnTo>
                <a:lnTo>
                  <a:pt x="21292" y="13617"/>
                </a:lnTo>
                <a:lnTo>
                  <a:pt x="18133" y="10614"/>
                </a:lnTo>
                <a:lnTo>
                  <a:pt x="20832" y="10546"/>
                </a:lnTo>
                <a:close/>
              </a:path>
            </a:pathLst>
          </a:custGeom>
          <a:solidFill>
            <a:srgbClr val="CC0066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15900" y="5554663"/>
            <a:ext cx="582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Comic Sans MS"/>
                <a:cs typeface="Comic Sans MS"/>
              </a:rPr>
              <a:t>Gun</a:t>
            </a:r>
          </a:p>
        </p:txBody>
      </p:sp>
      <p:sp>
        <p:nvSpPr>
          <p:cNvPr id="17422" name="Text Box 1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8274050" cy="7318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200">
                <a:solidFill>
                  <a:srgbClr val="000099"/>
                </a:solidFill>
                <a:latin typeface="Comic Sans MS"/>
                <a:cs typeface="Comic Sans MS"/>
              </a:rPr>
              <a:t>ERL spin transparency at all energies</a:t>
            </a:r>
            <a:endParaRPr lang="en-GB" sz="3200" b="1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2212975" y="2462213"/>
            <a:ext cx="0" cy="344487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424" name="Rectangle 16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202760" name="Equation" r:id="rId9" imgW="0" imgH="0" progId="Equation.3">
              <p:embed/>
            </p:oleObj>
          </a:graphicData>
        </a:graphic>
      </p:graphicFrame>
      <p:graphicFrame>
        <p:nvGraphicFramePr>
          <p:cNvPr id="17425" name="Object 17"/>
          <p:cNvGraphicFramePr>
            <a:graphicFrameLocks noChangeAspect="1"/>
          </p:cNvGraphicFramePr>
          <p:nvPr/>
        </p:nvGraphicFramePr>
        <p:xfrm>
          <a:off x="4692650" y="914400"/>
          <a:ext cx="4267200" cy="2287588"/>
        </p:xfrm>
        <a:graphic>
          <a:graphicData uri="http://schemas.openxmlformats.org/presentationml/2006/ole">
            <p:oleObj spid="_x0000_s202761" name="Document" r:id="rId10" imgW="5486400" imgH="2941320" progId="Word.Document.8">
              <p:embed/>
            </p:oleObj>
          </a:graphicData>
        </a:graphic>
      </p:graphicFrame>
      <p:graphicFrame>
        <p:nvGraphicFramePr>
          <p:cNvPr id="17426" name="Object 18"/>
          <p:cNvGraphicFramePr>
            <a:graphicFrameLocks noChangeAspect="1"/>
          </p:cNvGraphicFramePr>
          <p:nvPr/>
        </p:nvGraphicFramePr>
        <p:xfrm>
          <a:off x="5568950" y="3292475"/>
          <a:ext cx="3286125" cy="2836863"/>
        </p:xfrm>
        <a:graphic>
          <a:graphicData uri="http://schemas.openxmlformats.org/presentationml/2006/ole">
            <p:oleObj spid="_x0000_s202762" name="Document" r:id="rId11" imgW="3681984" imgH="3179064" progId="Word.Document.8">
              <p:embed/>
            </p:oleObj>
          </a:graphicData>
        </a:graphic>
      </p:graphicFrame>
      <p:graphicFrame>
        <p:nvGraphicFramePr>
          <p:cNvPr id="17427" name="Object 19"/>
          <p:cNvGraphicFramePr>
            <a:graphicFrameLocks noChangeAspect="1"/>
          </p:cNvGraphicFramePr>
          <p:nvPr/>
        </p:nvGraphicFramePr>
        <p:xfrm>
          <a:off x="1219200" y="3540125"/>
          <a:ext cx="4092575" cy="758825"/>
        </p:xfrm>
        <a:graphic>
          <a:graphicData uri="http://schemas.openxmlformats.org/presentationml/2006/ole">
            <p:oleObj spid="_x0000_s202763" name="Equation" r:id="rId12" imgW="2730500" imgH="508000" progId="Equation.3">
              <p:embed/>
            </p:oleObj>
          </a:graphicData>
        </a:graphic>
      </p:graphicFrame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0" y="3025775"/>
            <a:ext cx="1241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Total angle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25400" y="3540125"/>
            <a:ext cx="13486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Has solution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for all 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energies!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7685088" y="1858963"/>
            <a:ext cx="107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omic Sans MS"/>
                <a:cs typeface="Comic Sans MS"/>
              </a:rPr>
              <a:t>n passes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6950075" y="3540125"/>
            <a:ext cx="564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omic Sans MS"/>
                <a:cs typeface="Comic Sans MS"/>
              </a:rPr>
              <a:t>n=2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MeRHIC</a:t>
            </a:r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parameters for </a:t>
            </a:r>
            <a:r>
              <a:rPr lang="en-US" sz="2400" dirty="0" err="1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e-p</a:t>
            </a:r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collisions</a:t>
            </a:r>
            <a:endParaRPr lang="en-US" sz="2400" dirty="0" smtClean="0">
              <a:solidFill>
                <a:srgbClr val="A50021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graphicFrame>
        <p:nvGraphicFramePr>
          <p:cNvPr id="7171" name="Group 3"/>
          <p:cNvGraphicFramePr>
            <a:graphicFrameLocks noGrp="1"/>
          </p:cNvGraphicFramePr>
          <p:nvPr>
            <p:ph idx="1"/>
          </p:nvPr>
        </p:nvGraphicFramePr>
        <p:xfrm>
          <a:off x="1219200" y="685800"/>
          <a:ext cx="6818118" cy="4597124"/>
        </p:xfrm>
        <a:graphic>
          <a:graphicData uri="http://schemas.openxmlformats.org/drawingml/2006/table">
            <a:tbl>
              <a:tblPr/>
              <a:tblGrid>
                <a:gridCol w="3072456"/>
                <a:gridCol w="1051275"/>
                <a:gridCol w="966652"/>
                <a:gridCol w="965734"/>
                <a:gridCol w="762001"/>
              </a:tblGrid>
              <a:tr h="3524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not cooled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With cooling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p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p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Energy, GeV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Bunch intensity,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11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0.31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0.31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Bunch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charge/current,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nC/mA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32/320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32/320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15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1.5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rms emittance,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9.4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9.4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0.94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beta*,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beam-beam for p /disruption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1.5e-3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0.015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6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Peak Luminosity, 1e32,      cm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-2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0.93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9.3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82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95EBBFB-B9A8-424B-944E-A87B10E026E2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78</a:t>
            </a:fld>
            <a:endParaRPr lang="en-US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0824" name="TextBox 8"/>
          <p:cNvSpPr txBox="1">
            <a:spLocks noChangeArrowheads="1"/>
          </p:cNvSpPr>
          <p:nvPr/>
        </p:nvSpPr>
        <p:spPr bwMode="auto">
          <a:xfrm>
            <a:off x="7797800" y="209549"/>
            <a:ext cx="1130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400" dirty="0" err="1">
                <a:solidFill>
                  <a:srgbClr val="000090"/>
                </a:solidFill>
                <a:latin typeface="Comic Sans MS"/>
                <a:cs typeface="Comic Sans MS"/>
              </a:rPr>
              <a:t>V.Ptitsyn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5800" y="5410200"/>
            <a:ext cx="77724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Luminosity for light and heavy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is the same as for </a:t>
            </a:r>
            <a:r>
              <a:rPr lang="en-US" sz="2400" b="1" dirty="0" err="1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e-p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if measured per nucleon!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693" name="Picture 5" descr="C:\Documents and Settings\dejan.C-AD\My Documents\MEeIC\TALK\TsoupasVerticalSplitter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563563"/>
            <a:ext cx="7894638" cy="5808662"/>
          </a:xfrm>
          <a:prstGeom prst="rect">
            <a:avLst/>
          </a:prstGeom>
          <a:noFill/>
        </p:spPr>
      </p:pic>
      <p:sp>
        <p:nvSpPr>
          <p:cNvPr id="1266690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2400" b="0" dirty="0">
                <a:solidFill>
                  <a:srgbClr val="003399"/>
                </a:solidFill>
                <a:latin typeface="Comic Sans MS"/>
                <a:cs typeface="Comic Sans MS"/>
              </a:rPr>
              <a:t>Vertical splitters </a:t>
            </a:r>
            <a:r>
              <a:rPr lang="en-US" sz="2400" b="0" dirty="0" smtClean="0">
                <a:solidFill>
                  <a:srgbClr val="003399"/>
                </a:solidFill>
                <a:latin typeface="Comic Sans MS"/>
                <a:cs typeface="Comic Sans MS"/>
              </a:rPr>
              <a:t>–</a:t>
            </a:r>
            <a:br>
              <a:rPr lang="en-US" sz="2400" b="0" dirty="0" smtClean="0">
                <a:solidFill>
                  <a:srgbClr val="003399"/>
                </a:solidFill>
                <a:latin typeface="Comic Sans MS"/>
                <a:cs typeface="Comic Sans MS"/>
              </a:rPr>
            </a:br>
            <a:r>
              <a:rPr lang="en-US" sz="2400" b="0" dirty="0">
                <a:solidFill>
                  <a:srgbClr val="003399"/>
                </a:solidFill>
                <a:latin typeface="Comic Sans MS"/>
                <a:cs typeface="Comic Sans MS"/>
              </a:rPr>
              <a:t>3.35 </a:t>
            </a:r>
            <a:r>
              <a:rPr lang="en-US" sz="2400" b="0" dirty="0" err="1">
                <a:solidFill>
                  <a:srgbClr val="003399"/>
                </a:solidFill>
                <a:latin typeface="Comic Sans MS"/>
                <a:cs typeface="Comic Sans MS"/>
              </a:rPr>
              <a:t>GeV</a:t>
            </a:r>
            <a:r>
              <a:rPr lang="en-US" sz="2400" b="0" dirty="0">
                <a:solidFill>
                  <a:srgbClr val="003399"/>
                </a:solidFill>
                <a:latin typeface="Comic Sans MS"/>
                <a:cs typeface="Comic Sans MS"/>
              </a:rPr>
              <a:t>, 2.05 </a:t>
            </a:r>
            <a:r>
              <a:rPr lang="en-US" sz="2400" b="0" dirty="0" err="1">
                <a:solidFill>
                  <a:srgbClr val="003399"/>
                </a:solidFill>
                <a:latin typeface="Comic Sans MS"/>
                <a:cs typeface="Comic Sans MS"/>
              </a:rPr>
              <a:t>GeV</a:t>
            </a:r>
            <a:r>
              <a:rPr lang="en-US" sz="2400" b="0" dirty="0">
                <a:solidFill>
                  <a:srgbClr val="003399"/>
                </a:solidFill>
                <a:latin typeface="Comic Sans MS"/>
                <a:cs typeface="Comic Sans MS"/>
              </a:rPr>
              <a:t>, and 0.75 </a:t>
            </a:r>
            <a:r>
              <a:rPr lang="en-US" sz="2400" b="0" dirty="0" err="1">
                <a:solidFill>
                  <a:srgbClr val="003399"/>
                </a:solidFill>
                <a:latin typeface="Comic Sans MS"/>
                <a:cs typeface="Comic Sans MS"/>
              </a:rPr>
              <a:t>GeV</a:t>
            </a:r>
            <a:endParaRPr lang="en-US" sz="2400" b="0" dirty="0">
              <a:solidFill>
                <a:srgbClr val="003399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4422" y="6317734"/>
            <a:ext cx="2406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  <a:latin typeface="Comic Sans MS"/>
                <a:cs typeface="Comic Sans MS"/>
              </a:rPr>
              <a:t>© </a:t>
            </a:r>
            <a:r>
              <a:rPr lang="en-US" dirty="0" err="1" smtClean="0">
                <a:solidFill>
                  <a:srgbClr val="003399"/>
                </a:solidFill>
                <a:latin typeface="Comic Sans MS"/>
                <a:cs typeface="Comic Sans MS"/>
              </a:rPr>
              <a:t>Nicholaus</a:t>
            </a:r>
            <a:r>
              <a:rPr lang="en-US" dirty="0" smtClean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omic Sans MS"/>
                <a:cs typeface="Comic Sans MS"/>
              </a:rPr>
              <a:t>Tsoupas</a:t>
            </a:r>
            <a:r>
              <a:rPr lang="en-US" dirty="0" smtClean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69850"/>
            <a:ext cx="9334500" cy="699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600" y="58420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50800"/>
            <a:ext cx="4038600" cy="301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0"/>
            <a:ext cx="407416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3263900"/>
            <a:ext cx="4084320" cy="2987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50" y="3517900"/>
            <a:ext cx="3876040" cy="218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" y="228600"/>
            <a:ext cx="3870960" cy="2865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190500"/>
            <a:ext cx="3911600" cy="28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ew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557838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8600" y="152400"/>
            <a:ext cx="1295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Cathode holding and cooling tube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38862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Bellows for rotation (BR)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685800" y="4953000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Bellows for translation (BTR)</a:t>
            </a: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V="1">
            <a:off x="1447800" y="3200400"/>
            <a:ext cx="9144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 flipV="1">
            <a:off x="685800" y="3352800"/>
            <a:ext cx="762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838200" y="1524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ew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556250"/>
          </a:xfrm>
          <a:prstGeom prst="rect">
            <a:avLst/>
          </a:prstGeom>
          <a:noFill/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267200" y="914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Caesiation x 6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676400" y="7620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HV feedthrough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819400" y="1066800"/>
            <a:ext cx="304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>
            <a:off x="4343400" y="12192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781800" y="56388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Laser windows</a:t>
            </a: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H="1" flipV="1">
            <a:off x="6553200" y="47244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867400" y="1676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Laser</a:t>
            </a: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6248400" y="1981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391400" y="2438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Laser mirrors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>
            <a:off x="6781800" y="28194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4572000" y="51054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Electron Beams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V="1">
            <a:off x="5257800" y="3276600"/>
            <a:ext cx="685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ew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090613"/>
            <a:ext cx="7696200" cy="4676775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248400" y="2362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Solenoids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57800" y="1676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Anodes (wall)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419600" y="9906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Cathode plate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4648200" y="1524000"/>
            <a:ext cx="228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>
            <a:off x="5257800" y="19812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5410200" y="27432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ea typeface="ＭＳ Ｐゴシック" pitchFamily="-106" charset="-128"/>
                <a:cs typeface="ＭＳ Ｐゴシック" pitchFamily="-106" charset="-128"/>
              </a:rPr>
              <a:t>Conceptual design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rot="16200000" flipV="1">
            <a:off x="507615" y="2686899"/>
            <a:ext cx="4805444" cy="2431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820000"/>
            </a:camera>
            <a:lightRig rig="threePt" dir="t"/>
          </a:scene3d>
        </p:spPr>
      </p:cxnSp>
      <p:sp>
        <p:nvSpPr>
          <p:cNvPr id="35" name="Arc 34"/>
          <p:cNvSpPr/>
          <p:nvPr/>
        </p:nvSpPr>
        <p:spPr bwMode="auto">
          <a:xfrm>
            <a:off x="1485448" y="-5166091"/>
            <a:ext cx="10076682" cy="10332181"/>
          </a:xfrm>
          <a:prstGeom prst="arc">
            <a:avLst>
              <a:gd name="adj1" fmla="val 4636345"/>
              <a:gd name="adj2" fmla="val 5393286"/>
            </a:avLst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36" name="Arc 35"/>
          <p:cNvSpPr/>
          <p:nvPr/>
        </p:nvSpPr>
        <p:spPr bwMode="auto">
          <a:xfrm>
            <a:off x="-1531787" y="-5166091"/>
            <a:ext cx="10076682" cy="10332181"/>
          </a:xfrm>
          <a:prstGeom prst="arc">
            <a:avLst>
              <a:gd name="adj1" fmla="val 5404314"/>
              <a:gd name="adj2" fmla="val 6163712"/>
            </a:avLst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cxnSp>
        <p:nvCxnSpPr>
          <p:cNvPr id="26631" name="Straight Connector 39"/>
          <p:cNvCxnSpPr>
            <a:cxnSpLocks noChangeShapeType="1"/>
            <a:endCxn id="36" idx="2"/>
          </p:cNvCxnSpPr>
          <p:nvPr/>
        </p:nvCxnSpPr>
        <p:spPr bwMode="auto">
          <a:xfrm>
            <a:off x="149225" y="4525963"/>
            <a:ext cx="2220913" cy="506412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632" name="Straight Connector 47"/>
          <p:cNvCxnSpPr>
            <a:cxnSpLocks noChangeShapeType="1"/>
          </p:cNvCxnSpPr>
          <p:nvPr/>
        </p:nvCxnSpPr>
        <p:spPr bwMode="auto">
          <a:xfrm flipV="1">
            <a:off x="7627938" y="4699000"/>
            <a:ext cx="1430337" cy="327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26633" name="Rectangle 50"/>
          <p:cNvSpPr>
            <a:spLocks noChangeArrowheads="1"/>
          </p:cNvSpPr>
          <p:nvPr/>
        </p:nvSpPr>
        <p:spPr bwMode="auto">
          <a:xfrm>
            <a:off x="4070350" y="4494213"/>
            <a:ext cx="1889125" cy="1362075"/>
          </a:xfrm>
          <a:prstGeom prst="rect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0" name="Table 99"/>
          <p:cNvGraphicFramePr>
            <a:graphicFrameLocks noGrp="1"/>
          </p:cNvGraphicFramePr>
          <p:nvPr/>
        </p:nvGraphicFramePr>
        <p:xfrm>
          <a:off x="863600" y="5942013"/>
          <a:ext cx="7556500" cy="365760"/>
        </p:xfrm>
        <a:graphic>
          <a:graphicData uri="http://schemas.openxmlformats.org/drawingml/2006/table">
            <a:tbl>
              <a:tblPr/>
              <a:tblGrid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  <a:gridCol w="377825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" name="Round Same Side Corner Rectangle 100"/>
          <p:cNvSpPr/>
          <p:nvPr/>
        </p:nvSpPr>
        <p:spPr bwMode="auto">
          <a:xfrm rot="16200000">
            <a:off x="8489951" y="4749800"/>
            <a:ext cx="493712" cy="814387"/>
          </a:xfrm>
          <a:prstGeom prst="round2SameRect">
            <a:avLst/>
          </a:prstGeom>
          <a:solidFill>
            <a:srgbClr val="C0F6FF">
              <a:alpha val="82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ound Same Side Corner Rectangle 101"/>
          <p:cNvSpPr/>
          <p:nvPr/>
        </p:nvSpPr>
        <p:spPr bwMode="auto">
          <a:xfrm rot="5400000">
            <a:off x="230981" y="4683919"/>
            <a:ext cx="493713" cy="955675"/>
          </a:xfrm>
          <a:prstGeom prst="round2SameRect">
            <a:avLst/>
          </a:prstGeom>
          <a:solidFill>
            <a:srgbClr val="C0F6FF">
              <a:alpha val="56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680" name="Straight Connector 103"/>
          <p:cNvCxnSpPr>
            <a:cxnSpLocks noChangeShapeType="1"/>
          </p:cNvCxnSpPr>
          <p:nvPr/>
        </p:nvCxnSpPr>
        <p:spPr bwMode="auto">
          <a:xfrm>
            <a:off x="0" y="5157788"/>
            <a:ext cx="9144000" cy="95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</p:cxnSp>
      <p:sp>
        <p:nvSpPr>
          <p:cNvPr id="26681" name="Rectangle 106"/>
          <p:cNvSpPr>
            <a:spLocks noChangeArrowheads="1"/>
          </p:cNvSpPr>
          <p:nvPr/>
        </p:nvSpPr>
        <p:spPr bwMode="auto">
          <a:xfrm>
            <a:off x="3559175" y="4794250"/>
            <a:ext cx="365125" cy="727075"/>
          </a:xfrm>
          <a:prstGeom prst="rect">
            <a:avLst/>
          </a:prstGeom>
          <a:solidFill>
            <a:srgbClr val="FFB886"/>
          </a:solidFill>
          <a:ln w="28575">
            <a:solidFill>
              <a:srgbClr val="000090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2" name="Rectangle 107"/>
          <p:cNvSpPr>
            <a:spLocks noChangeArrowheads="1"/>
          </p:cNvSpPr>
          <p:nvPr/>
        </p:nvSpPr>
        <p:spPr bwMode="auto">
          <a:xfrm>
            <a:off x="6084888" y="4806950"/>
            <a:ext cx="365125" cy="720725"/>
          </a:xfrm>
          <a:prstGeom prst="rect">
            <a:avLst/>
          </a:prstGeom>
          <a:solidFill>
            <a:srgbClr val="FFB886"/>
          </a:solidFill>
          <a:ln w="28575">
            <a:solidFill>
              <a:srgbClr val="000090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83" name="Picture 108" descr="numbers.jp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 bwMode="auto">
          <a:xfrm>
            <a:off x="1377950" y="6056313"/>
            <a:ext cx="72580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84" name="Rectangle 109"/>
          <p:cNvSpPr>
            <a:spLocks noChangeArrowheads="1"/>
          </p:cNvSpPr>
          <p:nvPr/>
        </p:nvSpPr>
        <p:spPr bwMode="auto">
          <a:xfrm>
            <a:off x="2368550" y="4794250"/>
            <a:ext cx="1130300" cy="722313"/>
          </a:xfrm>
          <a:prstGeom prst="rect">
            <a:avLst/>
          </a:prstGeom>
          <a:solidFill>
            <a:srgbClr val="3366FF">
              <a:alpha val="25882"/>
            </a:srgbClr>
          </a:solidFill>
          <a:ln w="28575">
            <a:solidFill>
              <a:srgbClr val="000090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685" name="Straight Connector 117"/>
          <p:cNvCxnSpPr>
            <a:cxnSpLocks noChangeShapeType="1"/>
          </p:cNvCxnSpPr>
          <p:nvPr/>
        </p:nvCxnSpPr>
        <p:spPr bwMode="auto">
          <a:xfrm rot="16200000" flipV="1">
            <a:off x="1049338" y="2732088"/>
            <a:ext cx="4814887" cy="460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sp>
        <p:nvSpPr>
          <p:cNvPr id="26686" name="TextBox 128"/>
          <p:cNvSpPr txBox="1">
            <a:spLocks noChangeArrowheads="1"/>
          </p:cNvSpPr>
          <p:nvPr/>
        </p:nvSpPr>
        <p:spPr bwMode="auto">
          <a:xfrm rot="-4601728">
            <a:off x="1806575" y="2686050"/>
            <a:ext cx="1606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R = 13.343 m</a:t>
            </a:r>
          </a:p>
        </p:txBody>
      </p:sp>
      <p:cxnSp>
        <p:nvCxnSpPr>
          <p:cNvPr id="26687" name="Straight Connector 24"/>
          <p:cNvCxnSpPr>
            <a:cxnSpLocks noChangeShapeType="1"/>
          </p:cNvCxnSpPr>
          <p:nvPr/>
        </p:nvCxnSpPr>
        <p:spPr bwMode="auto">
          <a:xfrm rot="16200000" flipV="1">
            <a:off x="5842000" y="5449888"/>
            <a:ext cx="1362075" cy="222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88" name="Straight Connector 26"/>
          <p:cNvCxnSpPr>
            <a:cxnSpLocks noChangeShapeType="1"/>
          </p:cNvCxnSpPr>
          <p:nvPr/>
        </p:nvCxnSpPr>
        <p:spPr bwMode="auto">
          <a:xfrm rot="16200000" flipV="1">
            <a:off x="7250113" y="5568950"/>
            <a:ext cx="830262" cy="15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89" name="Straight Connector 36"/>
          <p:cNvCxnSpPr>
            <a:cxnSpLocks noChangeShapeType="1"/>
          </p:cNvCxnSpPr>
          <p:nvPr/>
        </p:nvCxnSpPr>
        <p:spPr bwMode="auto">
          <a:xfrm rot="5400000" flipH="1" flipV="1">
            <a:off x="1743076" y="5407025"/>
            <a:ext cx="12557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90" name="Straight Connector 38"/>
          <p:cNvCxnSpPr>
            <a:cxnSpLocks noChangeShapeType="1"/>
          </p:cNvCxnSpPr>
          <p:nvPr/>
        </p:nvCxnSpPr>
        <p:spPr bwMode="auto">
          <a:xfrm rot="16200000" flipV="1">
            <a:off x="2921000" y="5389563"/>
            <a:ext cx="1163637" cy="79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91" name="Straight Connector 117"/>
          <p:cNvCxnSpPr>
            <a:cxnSpLocks noChangeShapeType="1"/>
          </p:cNvCxnSpPr>
          <p:nvPr/>
        </p:nvCxnSpPr>
        <p:spPr bwMode="auto">
          <a:xfrm rot="16200000" flipV="1">
            <a:off x="4099719" y="2751931"/>
            <a:ext cx="4860925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4" name="Straight Connector 43"/>
          <p:cNvCxnSpPr/>
          <p:nvPr/>
        </p:nvCxnSpPr>
        <p:spPr bwMode="auto">
          <a:xfrm rot="16200000" flipV="1">
            <a:off x="4682401" y="2665043"/>
            <a:ext cx="4853936" cy="381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774000"/>
            </a:camera>
            <a:lightRig rig="threePt" dir="t"/>
          </a:scene3d>
        </p:spPr>
      </p:cxnSp>
      <p:sp>
        <p:nvSpPr>
          <p:cNvPr id="26693" name="Rectangle 109"/>
          <p:cNvSpPr>
            <a:spLocks noChangeArrowheads="1"/>
          </p:cNvSpPr>
          <p:nvPr/>
        </p:nvSpPr>
        <p:spPr bwMode="auto">
          <a:xfrm>
            <a:off x="6521450" y="4792663"/>
            <a:ext cx="1139825" cy="722312"/>
          </a:xfrm>
          <a:prstGeom prst="rect">
            <a:avLst/>
          </a:prstGeom>
          <a:solidFill>
            <a:srgbClr val="3366FF">
              <a:alpha val="25882"/>
            </a:srgbClr>
          </a:solidFill>
          <a:ln w="28575">
            <a:solidFill>
              <a:srgbClr val="000090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94" name="TextBox 54"/>
          <p:cNvSpPr txBox="1">
            <a:spLocks noChangeArrowheads="1"/>
          </p:cNvSpPr>
          <p:nvPr/>
        </p:nvSpPr>
        <p:spPr bwMode="auto">
          <a:xfrm>
            <a:off x="2433638" y="4349750"/>
            <a:ext cx="1020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1 T, 3 m</a:t>
            </a:r>
          </a:p>
        </p:txBody>
      </p:sp>
      <p:sp>
        <p:nvSpPr>
          <p:cNvPr id="26695" name="TextBox 55"/>
          <p:cNvSpPr txBox="1">
            <a:spLocks noChangeArrowheads="1"/>
          </p:cNvSpPr>
          <p:nvPr/>
        </p:nvSpPr>
        <p:spPr bwMode="auto">
          <a:xfrm>
            <a:off x="6577013" y="4354513"/>
            <a:ext cx="1020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1 T, 3 m</a:t>
            </a:r>
          </a:p>
        </p:txBody>
      </p:sp>
      <p:sp>
        <p:nvSpPr>
          <p:cNvPr id="26696" name="TextBox 56"/>
          <p:cNvSpPr txBox="1">
            <a:spLocks noChangeArrowheads="1"/>
          </p:cNvSpPr>
          <p:nvPr/>
        </p:nvSpPr>
        <p:spPr bwMode="auto">
          <a:xfrm>
            <a:off x="4084638" y="4075113"/>
            <a:ext cx="1989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Detector Solenoid</a:t>
            </a:r>
          </a:p>
        </p:txBody>
      </p:sp>
      <p:sp>
        <p:nvSpPr>
          <p:cNvPr id="26697" name="Rectangle 57"/>
          <p:cNvSpPr>
            <a:spLocks noChangeArrowheads="1"/>
          </p:cNvSpPr>
          <p:nvPr/>
        </p:nvSpPr>
        <p:spPr bwMode="auto">
          <a:xfrm>
            <a:off x="1079500" y="4921250"/>
            <a:ext cx="496888" cy="487363"/>
          </a:xfrm>
          <a:prstGeom prst="rect">
            <a:avLst/>
          </a:prstGeom>
          <a:solidFill>
            <a:srgbClr val="FF0000">
              <a:alpha val="14117"/>
            </a:srgbClr>
          </a:solidFill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Arc 59"/>
          <p:cNvSpPr/>
          <p:nvPr/>
        </p:nvSpPr>
        <p:spPr bwMode="auto">
          <a:xfrm>
            <a:off x="-4424363" y="5106988"/>
            <a:ext cx="10710863" cy="10668000"/>
          </a:xfrm>
          <a:prstGeom prst="arc">
            <a:avLst>
              <a:gd name="adj1" fmla="val 15594276"/>
              <a:gd name="adj2" fmla="val 16173508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699" name="Straight Connector 61"/>
          <p:cNvCxnSpPr>
            <a:cxnSpLocks noChangeShapeType="1"/>
            <a:stCxn id="102" idx="3"/>
            <a:endCxn id="26697" idx="3"/>
          </p:cNvCxnSpPr>
          <p:nvPr/>
        </p:nvCxnSpPr>
        <p:spPr bwMode="auto">
          <a:xfrm>
            <a:off x="955675" y="5160963"/>
            <a:ext cx="620713" cy="31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700" name="Straight Connector 71"/>
          <p:cNvCxnSpPr>
            <a:cxnSpLocks noChangeShapeType="1"/>
          </p:cNvCxnSpPr>
          <p:nvPr/>
        </p:nvCxnSpPr>
        <p:spPr bwMode="auto">
          <a:xfrm>
            <a:off x="1550988" y="5100638"/>
            <a:ext cx="823912" cy="2063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</p:cxnSp>
      <p:sp>
        <p:nvSpPr>
          <p:cNvPr id="26701" name="TextBox 74"/>
          <p:cNvSpPr txBox="1">
            <a:spLocks noChangeArrowheads="1"/>
          </p:cNvSpPr>
          <p:nvPr/>
        </p:nvSpPr>
        <p:spPr bwMode="auto">
          <a:xfrm>
            <a:off x="762000" y="5562600"/>
            <a:ext cx="2100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 protons 0.00359 rad</a:t>
            </a:r>
          </a:p>
        </p:txBody>
      </p:sp>
      <p:sp>
        <p:nvSpPr>
          <p:cNvPr id="26702" name="Rectangle 75"/>
          <p:cNvSpPr>
            <a:spLocks noChangeArrowheads="1"/>
          </p:cNvSpPr>
          <p:nvPr/>
        </p:nvSpPr>
        <p:spPr bwMode="auto">
          <a:xfrm>
            <a:off x="1296988" y="1530350"/>
            <a:ext cx="1820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 4 GeV electrons </a:t>
            </a:r>
          </a:p>
        </p:txBody>
      </p:sp>
      <p:sp>
        <p:nvSpPr>
          <p:cNvPr id="83" name="Arc 82"/>
          <p:cNvSpPr/>
          <p:nvPr/>
        </p:nvSpPr>
        <p:spPr bwMode="auto">
          <a:xfrm>
            <a:off x="-13633450" y="-29135388"/>
            <a:ext cx="34232850" cy="34301113"/>
          </a:xfrm>
          <a:prstGeom prst="arc">
            <a:avLst>
              <a:gd name="adj1" fmla="val 5400689"/>
              <a:gd name="adj2" fmla="val 5622094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Arc 96"/>
          <p:cNvSpPr/>
          <p:nvPr/>
        </p:nvSpPr>
        <p:spPr bwMode="auto">
          <a:xfrm>
            <a:off x="-11709400" y="5095875"/>
            <a:ext cx="26509663" cy="25766713"/>
          </a:xfrm>
          <a:prstGeom prst="arc">
            <a:avLst>
              <a:gd name="adj1" fmla="val 16074660"/>
              <a:gd name="adj2" fmla="val 16208691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Arc 103"/>
          <p:cNvSpPr/>
          <p:nvPr/>
        </p:nvSpPr>
        <p:spPr bwMode="auto">
          <a:xfrm>
            <a:off x="-4303713" y="-5445125"/>
            <a:ext cx="10709276" cy="10668000"/>
          </a:xfrm>
          <a:prstGeom prst="arc">
            <a:avLst>
              <a:gd name="adj1" fmla="val 5505001"/>
              <a:gd name="adj2" fmla="val 6086352"/>
            </a:avLst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706" name="Straight Connector 41"/>
          <p:cNvCxnSpPr>
            <a:cxnSpLocks noChangeShapeType="1"/>
          </p:cNvCxnSpPr>
          <p:nvPr/>
        </p:nvCxnSpPr>
        <p:spPr bwMode="auto">
          <a:xfrm rot="5400000">
            <a:off x="15875" y="5535613"/>
            <a:ext cx="1741488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</p:cxnSp>
      <p:sp>
        <p:nvSpPr>
          <p:cNvPr id="26707" name="Right Arrow 42"/>
          <p:cNvSpPr>
            <a:spLocks noChangeArrowheads="1"/>
          </p:cNvSpPr>
          <p:nvPr/>
        </p:nvSpPr>
        <p:spPr bwMode="auto">
          <a:xfrm>
            <a:off x="906463" y="5078413"/>
            <a:ext cx="169862" cy="46037"/>
          </a:xfrm>
          <a:prstGeom prst="rightArrow">
            <a:avLst>
              <a:gd name="adj1" fmla="val 50000"/>
              <a:gd name="adj2" fmla="val 49964"/>
            </a:avLst>
          </a:prstGeom>
          <a:solidFill>
            <a:schemeClr val="accent1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708" name="Straight Arrow Connector 61"/>
          <p:cNvCxnSpPr>
            <a:cxnSpLocks noChangeShapeType="1"/>
            <a:endCxn id="26693" idx="1"/>
          </p:cNvCxnSpPr>
          <p:nvPr/>
        </p:nvCxnSpPr>
        <p:spPr bwMode="auto">
          <a:xfrm>
            <a:off x="3495675" y="5151438"/>
            <a:ext cx="3025775" cy="3175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 type="arrow" w="med" len="med"/>
          </a:ln>
        </p:spPr>
      </p:cxnSp>
      <p:sp>
        <p:nvSpPr>
          <p:cNvPr id="63" name="Left Arrow 62"/>
          <p:cNvSpPr/>
          <p:nvPr/>
        </p:nvSpPr>
        <p:spPr bwMode="auto">
          <a:xfrm>
            <a:off x="7956447" y="4893124"/>
            <a:ext cx="224126" cy="68479"/>
          </a:xfrm>
          <a:prstGeom prst="leftArrow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774000"/>
            </a:camera>
            <a:lightRig rig="threePt" dir="t"/>
          </a:scene3d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64" name="Arc 63"/>
          <p:cNvSpPr/>
          <p:nvPr/>
        </p:nvSpPr>
        <p:spPr bwMode="auto">
          <a:xfrm>
            <a:off x="-11852275" y="-31607125"/>
            <a:ext cx="36830000" cy="36766500"/>
          </a:xfrm>
          <a:prstGeom prst="arc">
            <a:avLst>
              <a:gd name="adj1" fmla="val 5189650"/>
              <a:gd name="adj2" fmla="val 5400435"/>
            </a:avLst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Connector 65"/>
          <p:cNvCxnSpPr>
            <a:endCxn id="81" idx="2"/>
          </p:cNvCxnSpPr>
          <p:nvPr/>
        </p:nvCxnSpPr>
        <p:spPr bwMode="auto">
          <a:xfrm flipV="1">
            <a:off x="7660822" y="5085362"/>
            <a:ext cx="725737" cy="445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12000"/>
            </a:camera>
            <a:lightRig rig="threePt" dir="t"/>
          </a:scene3d>
        </p:spPr>
      </p:cxnSp>
      <p:sp>
        <p:nvSpPr>
          <p:cNvPr id="26712" name="Left Arrow 72"/>
          <p:cNvSpPr>
            <a:spLocks noChangeArrowheads="1"/>
          </p:cNvSpPr>
          <p:nvPr/>
        </p:nvSpPr>
        <p:spPr bwMode="auto">
          <a:xfrm>
            <a:off x="876300" y="5207000"/>
            <a:ext cx="200025" cy="46038"/>
          </a:xfrm>
          <a:prstGeom prst="leftArrow">
            <a:avLst>
              <a:gd name="adj1" fmla="val 50000"/>
              <a:gd name="adj2" fmla="val 49744"/>
            </a:avLst>
          </a:prstGeom>
          <a:solidFill>
            <a:srgbClr val="FFFF00"/>
          </a:solidFill>
          <a:ln w="19050">
            <a:solidFill>
              <a:srgbClr val="FFB886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Arc 73"/>
          <p:cNvSpPr/>
          <p:nvPr/>
        </p:nvSpPr>
        <p:spPr bwMode="auto">
          <a:xfrm>
            <a:off x="-8640763" y="-14839950"/>
            <a:ext cx="19664363" cy="20066000"/>
          </a:xfrm>
          <a:prstGeom prst="arc">
            <a:avLst>
              <a:gd name="adj1" fmla="val 5268415"/>
              <a:gd name="adj2" fmla="val 5430446"/>
            </a:avLst>
          </a:prstGeom>
          <a:noFill/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714" name="Straight Connector 75"/>
          <p:cNvCxnSpPr>
            <a:cxnSpLocks noChangeShapeType="1"/>
            <a:stCxn id="74" idx="0"/>
            <a:endCxn id="26684" idx="1"/>
          </p:cNvCxnSpPr>
          <p:nvPr/>
        </p:nvCxnSpPr>
        <p:spPr bwMode="auto">
          <a:xfrm flipV="1">
            <a:off x="1576388" y="5156200"/>
            <a:ext cx="792162" cy="635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  <p:sp>
        <p:nvSpPr>
          <p:cNvPr id="80" name="Arc 79"/>
          <p:cNvSpPr/>
          <p:nvPr/>
        </p:nvSpPr>
        <p:spPr bwMode="auto">
          <a:xfrm>
            <a:off x="-9788525" y="5095875"/>
            <a:ext cx="26509663" cy="25226963"/>
          </a:xfrm>
          <a:prstGeom prst="arc">
            <a:avLst>
              <a:gd name="adj1" fmla="val 15900165"/>
              <a:gd name="adj2" fmla="val 16204060"/>
            </a:avLst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Arc 80"/>
          <p:cNvSpPr/>
          <p:nvPr/>
        </p:nvSpPr>
        <p:spPr bwMode="auto">
          <a:xfrm>
            <a:off x="3000375" y="-5583238"/>
            <a:ext cx="10709275" cy="10668001"/>
          </a:xfrm>
          <a:prstGeom prst="arc">
            <a:avLst>
              <a:gd name="adj1" fmla="val 4888058"/>
              <a:gd name="adj2" fmla="val 5379694"/>
            </a:avLst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Arc 81"/>
          <p:cNvSpPr/>
          <p:nvPr/>
        </p:nvSpPr>
        <p:spPr bwMode="auto">
          <a:xfrm>
            <a:off x="2971800" y="5213350"/>
            <a:ext cx="10709275" cy="10668000"/>
          </a:xfrm>
          <a:prstGeom prst="arc">
            <a:avLst>
              <a:gd name="adj1" fmla="val 16249330"/>
              <a:gd name="adj2" fmla="val 16722592"/>
            </a:avLst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718" name="Straight Connector 87"/>
          <p:cNvCxnSpPr>
            <a:cxnSpLocks noChangeShapeType="1"/>
          </p:cNvCxnSpPr>
          <p:nvPr/>
        </p:nvCxnSpPr>
        <p:spPr bwMode="auto">
          <a:xfrm rot="10800000">
            <a:off x="7651750" y="5167313"/>
            <a:ext cx="730250" cy="523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  <p:sp>
        <p:nvSpPr>
          <p:cNvPr id="109" name="Arc 108"/>
          <p:cNvSpPr/>
          <p:nvPr/>
        </p:nvSpPr>
        <p:spPr bwMode="auto">
          <a:xfrm>
            <a:off x="-12006263" y="5089525"/>
            <a:ext cx="36830001" cy="36766500"/>
          </a:xfrm>
          <a:prstGeom prst="arc">
            <a:avLst>
              <a:gd name="adj1" fmla="val 16223150"/>
              <a:gd name="adj2" fmla="val 16427688"/>
            </a:avLst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720" name="Straight Connector 113"/>
          <p:cNvCxnSpPr>
            <a:cxnSpLocks noChangeShapeType="1"/>
          </p:cNvCxnSpPr>
          <p:nvPr/>
        </p:nvCxnSpPr>
        <p:spPr bwMode="auto">
          <a:xfrm>
            <a:off x="3489325" y="5087938"/>
            <a:ext cx="3040063" cy="63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6721" name="Straight Connector 136"/>
          <p:cNvCxnSpPr>
            <a:cxnSpLocks noChangeShapeType="1"/>
          </p:cNvCxnSpPr>
          <p:nvPr/>
        </p:nvCxnSpPr>
        <p:spPr bwMode="auto">
          <a:xfrm rot="5400000">
            <a:off x="7518400" y="5426076"/>
            <a:ext cx="1741487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</p:cxnSp>
      <p:sp>
        <p:nvSpPr>
          <p:cNvPr id="55" name="Rectangle 5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363788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> Lattice constraints: </a:t>
            </a:r>
            <a:br>
              <a:rPr lang="en-US" sz="2000" b="0"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sz="2000" b="0"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>Passes during acceleration or energy recovery between the two linacs should be asynchronous  ( M</a:t>
            </a:r>
            <a:r>
              <a:rPr lang="en-US" sz="2000" b="0" baseline="-18000">
                <a:ea typeface="ＭＳ Ｐゴシック" pitchFamily="-106" charset="-128"/>
                <a:cs typeface="ＭＳ Ｐゴシック" pitchFamily="-106" charset="-128"/>
              </a:rPr>
              <a:t>56</a:t>
            </a: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>=0 ), have smaller dispersion due to large </a:t>
            </a:r>
            <a:r>
              <a:rPr lang="en-US" sz="2000" b="0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d</a:t>
            </a: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>p/p  (x</a:t>
            </a:r>
            <a:r>
              <a:rPr lang="en-US" sz="2000" b="0" baseline="-12000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d</a:t>
            </a:r>
            <a:r>
              <a:rPr lang="en-US" sz="2000" b="0" baseline="-12000">
                <a:ea typeface="ＭＳ Ｐゴシック" pitchFamily="-106" charset="-128"/>
                <a:cs typeface="ＭＳ Ｐゴシック" pitchFamily="-106" charset="-128"/>
              </a:rPr>
              <a:t>p</a:t>
            </a: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>=D </a:t>
            </a:r>
            <a:r>
              <a:rPr lang="en-US" sz="2000" b="0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d</a:t>
            </a:r>
            <a:r>
              <a:rPr lang="en-US" sz="2000" b="0">
                <a:ea typeface="ＭＳ Ｐゴシック" pitchFamily="-106" charset="-128"/>
                <a:cs typeface="ＭＳ Ｐゴシック" pitchFamily="-106" charset="-128"/>
              </a:rPr>
              <a:t>p/p), dipole and the quadrupole magnetic fields should be ~1.5-1.8 T, with zero dispersion through linacs and at the interaction point, reduce-remove the synchrotron radiation through detector, vertical beam splitting, use the present detector layout.</a:t>
            </a:r>
          </a:p>
        </p:txBody>
      </p:sp>
      <p:pic>
        <p:nvPicPr>
          <p:cNvPr id="28676" name="Picture 4" descr="C:\Documents and Settings\dejan.C-AD\My Documents\MEeIC\TALK\DetectorLayOu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350" y="2303463"/>
            <a:ext cx="7096125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>
                <a:solidFill>
                  <a:srgbClr val="003399"/>
                </a:solidFill>
                <a:ea typeface="ＭＳ Ｐゴシック" pitchFamily="-106" charset="-128"/>
                <a:cs typeface="ＭＳ Ｐゴシック" pitchFamily="-106" charset="-128"/>
              </a:rPr>
              <a:t>Methods and solutions</a:t>
            </a:r>
            <a:r>
              <a:rPr lang="en-US" sz="2400" b="0">
                <a:ea typeface="ＭＳ Ｐゴシック" pitchFamily="-106" charset="-128"/>
                <a:cs typeface="ＭＳ Ｐゴシック" pitchFamily="-106" charset="-128"/>
              </a:rPr>
              <a:t>: construction of the asynchronous arcs:</a:t>
            </a:r>
          </a:p>
        </p:txBody>
      </p:sp>
      <p:pic>
        <p:nvPicPr>
          <p:cNvPr id="32772" name="Picture 1031" descr="C:\Documents and Settings\dejan.C-AD\My Documents\MEeIC\TALK\NormalizedDisper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438" y="614363"/>
            <a:ext cx="758190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5" y="1282162"/>
            <a:ext cx="7444740" cy="558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775" y="0"/>
            <a:ext cx="5467350" cy="127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695" y="394497"/>
            <a:ext cx="180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Slide from: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6143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2008: Staging </a:t>
            </a:r>
            <a:r>
              <a:rPr lang="en-US" sz="2800" b="1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</a:t>
            </a:r>
            <a:endParaRPr lang="en-US" sz="2800" b="1" dirty="0">
              <a:solidFill>
                <a:srgbClr val="0000FF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649288"/>
            <a:ext cx="9029700" cy="6208712"/>
          </a:xfrm>
        </p:spPr>
        <p:txBody>
          <a:bodyPr/>
          <a:lstStyle/>
          <a:p>
            <a:pPr eaLnBrk="1" hangingPunct="1"/>
            <a:r>
              <a:rPr lang="en-US" sz="2400" b="1" dirty="0" err="1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MeRHIC</a:t>
            </a:r>
            <a:r>
              <a:rPr lang="en-US" sz="2400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: Medium Energy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eRHIC</a:t>
            </a: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Both Accelerator and Detector are located at IP2 of RHIC</a:t>
            </a:r>
            <a:endParaRPr lang="en-US" sz="18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4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250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(45 or 63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.), 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L ~ 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32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-10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33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cm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-2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sec 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-1</a:t>
            </a:r>
            <a:endParaRPr lang="en-US" sz="2000" dirty="0" smtClean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2000" dirty="0" smtClean="0">
                <a:solidFill>
                  <a:srgbClr val="000090"/>
                </a:solidFill>
                <a:latin typeface="Comic Sans MS" pitchFamily="-110" charset="0"/>
              </a:rPr>
              <a:t>90% of hardware will be used for HE eRHIC</a:t>
            </a:r>
            <a:endParaRPr lang="en-US" sz="1600" baseline="30000" dirty="0" smtClean="0">
              <a:solidFill>
                <a:srgbClr val="000090"/>
              </a:solidFill>
              <a:latin typeface="Comic Sans MS" pitchFamily="-110" charset="0"/>
            </a:endParaRP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eRHIC,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High energy and luminosity phase</a:t>
            </a:r>
            <a:r>
              <a:rPr lang="en-US" sz="20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US" sz="2000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inside RHIC tunnel</a:t>
            </a:r>
            <a:r>
              <a:rPr lang="en-US" sz="24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	</a:t>
            </a: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Full energy, nominal luminosity</a:t>
            </a:r>
            <a:r>
              <a:rPr lang="en-US" sz="2000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endParaRPr lang="en-US" sz="24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Polarized  20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325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(160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),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L ~ 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33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-10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34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cm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-2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sec 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-1</a:t>
            </a:r>
            <a:endParaRPr lang="en-US" sz="2000" baseline="300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30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120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GeV/n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Au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(120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.)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, ~1/5 of full luminosity</a:t>
            </a:r>
            <a:endParaRPr lang="en-US" sz="2000" baseline="300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and 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120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GeV/n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Au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(120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.)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, full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liminosity</a:t>
            </a:r>
            <a:endParaRPr lang="en-US" sz="2000" dirty="0">
              <a:solidFill>
                <a:srgbClr val="000090"/>
              </a:solidFill>
              <a:latin typeface="Comic Sans MS" pitchFamily="-110" charset="0"/>
            </a:endParaRPr>
          </a:p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 up-grades – if needed</a:t>
            </a:r>
            <a:r>
              <a:rPr lang="en-US" sz="20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inside RHIC tunnel</a:t>
            </a: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   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Higher luminosity at reduced energy</a:t>
            </a:r>
            <a:endParaRPr lang="en-US" sz="2400" u="sng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lvl="2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Polarized  10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e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325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, L ~ 10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35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cm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-2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sec 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-1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</a:endParaRPr>
          </a:p>
          <a:p>
            <a:pPr lvl="1" eaLnBrk="1" hangingPunct="1">
              <a:buFontTx/>
              <a:buNone/>
            </a:pP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Or Higher energy operation with one new 800 </a:t>
            </a:r>
            <a:r>
              <a:rPr lang="en-US" sz="2000" b="1" u="sng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GeV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RHIC ring</a:t>
            </a:r>
          </a:p>
          <a:p>
            <a:pPr lvl="2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Polarized  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e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800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(~300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),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L ~ 10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34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cm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-2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sec 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-1</a:t>
            </a:r>
            <a:endParaRPr lang="en-US" sz="1600" baseline="300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</a:endParaRPr>
          </a:p>
          <a:p>
            <a:pPr lvl="2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e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300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GeV/n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Au (~200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.)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, L ~ 10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32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cm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-2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sec 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-1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</a:endParaRPr>
          </a:p>
          <a:p>
            <a:pPr lvl="1" eaLnBrk="1" hangingPunct="1">
              <a:buFontTx/>
              <a:buNone/>
            </a:pPr>
            <a:endParaRPr lang="en-US" sz="2000" dirty="0">
              <a:solidFill>
                <a:srgbClr val="000090"/>
              </a:solidFill>
              <a:latin typeface="Comic Sans MS" pitchFamily="-110" charset="0"/>
            </a:endParaRP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3D37D7E-9942-2F4E-BFC0-B64F4A230105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89</a:t>
            </a:fld>
            <a:endParaRPr lang="en-US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9648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69850"/>
            <a:ext cx="9334500" cy="699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0" y="5765800"/>
            <a:ext cx="21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G. </a:t>
            </a:r>
            <a:r>
              <a:rPr lang="en-US" i="1" dirty="0" err="1" smtClean="0"/>
              <a:t>Krafft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3"/>
          <p:cNvGraphicFramePr>
            <a:graphicFrameLocks noGrp="1"/>
          </p:cNvGraphicFramePr>
          <p:nvPr/>
        </p:nvGraphicFramePr>
        <p:xfrm>
          <a:off x="25400" y="366096"/>
          <a:ext cx="9029700" cy="5620572"/>
        </p:xfrm>
        <a:graphic>
          <a:graphicData uri="http://schemas.openxmlformats.org/drawingml/2006/table">
            <a:tbl>
              <a:tblPr/>
              <a:tblGrid>
                <a:gridCol w="2819400"/>
                <a:gridCol w="1041400"/>
                <a:gridCol w="850900"/>
                <a:gridCol w="1168400"/>
                <a:gridCol w="939800"/>
                <a:gridCol w="1219200"/>
                <a:gridCol w="990600"/>
              </a:tblGrid>
              <a:tr h="49048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MeRHIC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eRHIC with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eRHIC II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8T RHIC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p/A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9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Energy, GeV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250 (100)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325 (125)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&lt;30&gt;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800 (300)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&lt;30&gt;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6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intensity (u) ,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charge, 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Beam current,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mA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&lt;5&gt;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&lt;10&gt;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9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Polarization,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 (?)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8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Lucida Grande" pitchFamily="-110" charset="0"/>
                          <a:ea typeface="Lucida Grande" pitchFamily="-110" charset="0"/>
                          <a:cs typeface="Lucida Grande" pitchFamily="-110" charset="0"/>
                        </a:rPr>
                        <a:t>β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Luminosity,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,  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0.1 -&gt; 1 with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2.8 (14)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6 (30)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86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838200"/>
          </a:xfrm>
        </p:spPr>
        <p:txBody>
          <a:bodyPr/>
          <a:lstStyle/>
          <a:p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eRHIC parameters</a:t>
            </a:r>
            <a:endParaRPr lang="en-US" sz="2400" dirty="0" smtClean="0">
              <a:solidFill>
                <a:srgbClr val="A50021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328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88100"/>
            <a:ext cx="1905000" cy="457200"/>
          </a:xfrm>
          <a:noFill/>
        </p:spPr>
        <p:txBody>
          <a:bodyPr/>
          <a:lstStyle/>
          <a:p>
            <a:fld id="{A9C4DE7D-2E99-AA48-A9B7-4B572FFB1F2F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90</a:t>
            </a:fld>
            <a:endParaRPr lang="en-US" dirty="0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872" name="TextBox 7"/>
          <p:cNvSpPr txBox="1">
            <a:spLocks noChangeArrowheads="1"/>
          </p:cNvSpPr>
          <p:nvPr/>
        </p:nvSpPr>
        <p:spPr bwMode="auto">
          <a:xfrm>
            <a:off x="406400" y="428783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54050" y="6064250"/>
            <a:ext cx="7321550" cy="3683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&lt; Luminosity for 30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GeV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-beam operation will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be at 20% level&gt;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17432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8240"/>
            <a:ext cx="8686800" cy="730250"/>
          </a:xfrm>
        </p:spPr>
        <p:txBody>
          <a:bodyPr/>
          <a:lstStyle/>
          <a:p>
            <a:r>
              <a:rPr lang="en-US" sz="32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timeline</a:t>
            </a:r>
            <a:endParaRPr lang="en-US" sz="3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98600"/>
            <a:ext cx="8604250" cy="4622800"/>
          </a:xfrm>
          <a:ln>
            <a:solidFill>
              <a:srgbClr val="000090"/>
            </a:solidFill>
          </a:ln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Add 10 </a:t>
            </a:r>
            <a:r>
              <a:rPr lang="en-US" sz="1600" i="1" u="sng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 electron machine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to RHIC with 250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polarized protons and 100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GeV/n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ions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Luminosity is based on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hadron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beam parameters demonstrated in RHIC complex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paper and workshop on eRHIC – 1999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“eRHIC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Zeroth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-Order Design Report” and cost estimate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BNL 2004 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Ring-ring (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designed by MIT) was the main option, L~10</a:t>
            </a:r>
            <a:r>
              <a:rPr lang="en-US" sz="12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32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70+ page appendix on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(ERL) – Ring as back-up, L~10</a:t>
            </a:r>
            <a:r>
              <a:rPr lang="en-US" sz="12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33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2007 – after detailed studies we found that linac-ring has 5-10 fold higher luminosity – it became the main option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Our understanding of the luminosity gains </a:t>
            </a:r>
            <a:r>
              <a:rPr lang="en-US" sz="1200" dirty="0" smtClean="0">
                <a:solidFill>
                  <a:srgbClr val="000090"/>
                </a:solidFill>
              </a:rPr>
              <a:t>coming from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linac-ring improved and now we understand that for </a:t>
            </a:r>
            <a:r>
              <a:rPr lang="en-US" sz="1200" dirty="0" smtClean="0">
                <a:solidFill>
                  <a:srgbClr val="000090"/>
                </a:solidFill>
              </a:rPr>
              <a:t>part of EIC physics luminosity </a:t>
            </a:r>
            <a:r>
              <a:rPr lang="en-US" sz="1200" b="1" dirty="0" smtClean="0">
                <a:solidFill>
                  <a:srgbClr val="000090"/>
                </a:solidFill>
              </a:rPr>
              <a:t> L&gt;10</a:t>
            </a:r>
            <a:r>
              <a:rPr lang="en-US" sz="1200" b="1" baseline="30000" dirty="0" smtClean="0">
                <a:solidFill>
                  <a:srgbClr val="000090"/>
                </a:solidFill>
              </a:rPr>
              <a:t>34</a:t>
            </a: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r>
              <a:rPr lang="en-US" sz="1200" dirty="0" smtClean="0">
                <a:solidFill>
                  <a:srgbClr val="000090"/>
                </a:solidFill>
              </a:rPr>
              <a:t>can be achieved 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eA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group made a case that 20 (or even 30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) electrons are needed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March 2008 – first staging option of eRHIC of all-in-the tunnel ERL with 2(4)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as the first stage, with 10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and 20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as next steps</a:t>
            </a:r>
          </a:p>
          <a:p>
            <a:pPr lvl="1">
              <a:spcAft>
                <a:spcPts val="600"/>
              </a:spcAft>
            </a:pPr>
            <a:r>
              <a:rPr lang="en-US" sz="12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there is potential for increase of RHIC energy to 800 </a:t>
            </a:r>
            <a:r>
              <a:rPr lang="en-US" sz="12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if physics justifies the cost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2009 – we work on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(Medium energy eRHIC) design, layout and the cost estimate including the pass to full energy eRHIC, with a plan to have first release of Design Report in the Fall 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5782" y="1009590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BNL &amp; MIT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2400" y="65937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EINN 2009,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Milos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Greece, September 27, 2009 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6507</Words>
  <Application>Microsoft Macintosh PowerPoint</Application>
  <PresentationFormat>On-screen Show (4:3)</PresentationFormat>
  <Paragraphs>1075</Paragraphs>
  <Slides>91</Slides>
  <Notes>26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Office Theme</vt:lpstr>
      <vt:lpstr>???</vt:lpstr>
      <vt:lpstr>???</vt:lpstr>
      <vt:lpstr>???</vt:lpstr>
      <vt:lpstr>???</vt:lpstr>
      <vt:lpstr>Document</vt:lpstr>
      <vt:lpstr>Equation</vt:lpstr>
      <vt:lpstr> Electron Ion Colliders   Vladimir N. Litvinenko Brookhaven National Laboratory, Upton, NY, USA Stony Brook University, Stony Brook, NY, USA Center for Accelerator Science and Education </vt:lpstr>
      <vt:lpstr>Preamble: Electron Ion Collider</vt:lpstr>
      <vt:lpstr>       ELIC – EIC at TJNAF</vt:lpstr>
      <vt:lpstr>ELIC’s veiw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eRHIC  EIC at BNL   Vladimir N. Litvinenko Brookhaven National Laboratory, Upton, NY, USA Stony Brook University, Stony Brook, NY, USA Center for Accelerator Science and Education </vt:lpstr>
      <vt:lpstr>Slide 20</vt:lpstr>
      <vt:lpstr>Slide 21</vt:lpstr>
      <vt:lpstr>Slide 22</vt:lpstr>
      <vt:lpstr>eRHIC Scope -QCD Factory</vt:lpstr>
      <vt:lpstr>Slide 24</vt:lpstr>
      <vt:lpstr>2008: Staging of eRHIC</vt:lpstr>
      <vt:lpstr>Slide 26</vt:lpstr>
      <vt:lpstr>Slide 27</vt:lpstr>
      <vt:lpstr>Slide 28</vt:lpstr>
      <vt:lpstr>Slide 29</vt:lpstr>
      <vt:lpstr>Slide 30</vt:lpstr>
      <vt:lpstr>Slide 31</vt:lpstr>
      <vt:lpstr>MeRHIC in IR 2: 3D layout</vt:lpstr>
      <vt:lpstr>Polarized e-beam injector</vt:lpstr>
      <vt:lpstr>MeRHIC Linac Design </vt:lpstr>
      <vt:lpstr> SUB-ATMOSPHERIC SYSTEM</vt:lpstr>
      <vt:lpstr>Methods and solutions: asynchronous arcs</vt:lpstr>
      <vt:lpstr>Switchyard at the linac</vt:lpstr>
      <vt:lpstr>Myriad of beam dynamics issues were studied for MeRHIC No show-stoppers ! Majority of these findings were reported at MAC meeting in March 2009 Main finding – we could operate main SRF linacs without 3rd harmonics  </vt:lpstr>
      <vt:lpstr>In all cased the proper chromaticity suppresses kink instability </vt:lpstr>
      <vt:lpstr>TBBU stability (©E. Pozdeyev) </vt:lpstr>
      <vt:lpstr>eRHIC IR developments</vt:lpstr>
      <vt:lpstr>Integrated IR design MeRHIC 4 GeV e x 250 GeV p/100 GeV Au</vt:lpstr>
      <vt:lpstr>eRHIC parameters</vt:lpstr>
      <vt:lpstr>CODA</vt:lpstr>
      <vt:lpstr>Using Jlab assumptions would bring eRHIC luminosity to 1.4 x 1035 cm-2 sec-1  micro-beta*, traveling RF focus, may be a crossing angle and crab-cavities </vt:lpstr>
      <vt:lpstr>eRHIC’s assumptions are based on beam optics for HE hadron colliders such as RHIC, HERA, Tevatron, LHC  </vt:lpstr>
      <vt:lpstr>eRHIC R&amp;D </vt:lpstr>
      <vt:lpstr>Challenges and Advantages</vt:lpstr>
      <vt:lpstr>Slide 49</vt:lpstr>
      <vt:lpstr>Coherent Electron Cooling (CeC) </vt:lpstr>
      <vt:lpstr>Slide 51</vt:lpstr>
      <vt:lpstr>Slide 52</vt:lpstr>
      <vt:lpstr>Slide 53</vt:lpstr>
      <vt:lpstr>Outlook</vt:lpstr>
      <vt:lpstr>Slide 55</vt:lpstr>
      <vt:lpstr>eRHIC targeted LDRD-proposals</vt:lpstr>
      <vt:lpstr>Back up</vt:lpstr>
      <vt:lpstr>Slide 58</vt:lpstr>
      <vt:lpstr>e-Beam Disruption</vt:lpstr>
      <vt:lpstr>Slide 60</vt:lpstr>
      <vt:lpstr> Spreader / Combiners</vt:lpstr>
      <vt:lpstr> SUB-ATMOSPHERIC SYSTEM</vt:lpstr>
      <vt:lpstr>RHIC lattice modification – Steven Tepikian</vt:lpstr>
      <vt:lpstr>Slide 64</vt:lpstr>
      <vt:lpstr>Slide 65</vt:lpstr>
      <vt:lpstr>Methods and solutions: construction of the asynchronous arcs:</vt:lpstr>
      <vt:lpstr>Slide 67</vt:lpstr>
      <vt:lpstr>Asynchronous arcs: 3.35 GeV Betatron Functions  Dmitri Kayran, Dejan Trbojevic</vt:lpstr>
      <vt:lpstr>RHIC lattice modification – Steven Tepikian</vt:lpstr>
      <vt:lpstr>Slide 70</vt:lpstr>
      <vt:lpstr>Zero dispersion IP and detector protected Interaction Region   C. Montag, B. Parker, J. Beebe-Wang, D. Kayran and D. Trbojevic</vt:lpstr>
      <vt:lpstr>       ELIC</vt:lpstr>
      <vt:lpstr>Slide 73</vt:lpstr>
      <vt:lpstr>IR with DXes and Vertical SB</vt:lpstr>
      <vt:lpstr>IR layout with HB</vt:lpstr>
      <vt:lpstr>Slide 76</vt:lpstr>
      <vt:lpstr>ERL spin transparency at all energies</vt:lpstr>
      <vt:lpstr>MeRHIC parameters for e-p collisions</vt:lpstr>
      <vt:lpstr>Vertical splitters – 3.35 GeV, 2.05 GeV, and 0.75 GeV</vt:lpstr>
      <vt:lpstr>Slide 80</vt:lpstr>
      <vt:lpstr>Slide 81</vt:lpstr>
      <vt:lpstr>Slide 82</vt:lpstr>
      <vt:lpstr>Slide 83</vt:lpstr>
      <vt:lpstr>Slide 84</vt:lpstr>
      <vt:lpstr>Conceptual design</vt:lpstr>
      <vt:lpstr> Lattice constraints:   Passes during acceleration or energy recovery between the two linacs should be asynchronous  ( M56=0 ), have smaller dispersion due to large dp/p  (xdp=D dp/p), dipole and the quadrupole magnetic fields should be ~1.5-1.8 T, with zero dispersion through linacs and at the interaction point, reduce-remove the synchrotron radiation through detector, vertical beam splitting, use the present detector layout.</vt:lpstr>
      <vt:lpstr>Methods and solutions: construction of the asynchronous arcs:</vt:lpstr>
      <vt:lpstr>Slide 88</vt:lpstr>
      <vt:lpstr>2008: Staging of eRHIC</vt:lpstr>
      <vt:lpstr>eRHIC parameters</vt:lpstr>
      <vt:lpstr>eRHIC timeline</vt:lpstr>
    </vt:vector>
  </TitlesOfParts>
  <Company>Brookhaven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 Litvinenko</dc:creator>
  <cp:lastModifiedBy>Vladimir Litvinenko</cp:lastModifiedBy>
  <cp:revision>626</cp:revision>
  <cp:lastPrinted>2009-09-27T09:53:32Z</cp:lastPrinted>
  <dcterms:created xsi:type="dcterms:W3CDTF">2009-09-27T09:09:25Z</dcterms:created>
  <dcterms:modified xsi:type="dcterms:W3CDTF">2009-09-27T09:53:39Z</dcterms:modified>
</cp:coreProperties>
</file>